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1E28C9C-BCCF-4427-9C90-F31853DC2891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CF199A-9839-4DE4-B696-EACF97EA14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8C9C-BCCF-4427-9C90-F31853DC2891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199A-9839-4DE4-B696-EACF97EA1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1E28C9C-BCCF-4427-9C90-F31853DC2891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CCF199A-9839-4DE4-B696-EACF97EA14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8C9C-BCCF-4427-9C90-F31853DC2891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CF199A-9839-4DE4-B696-EACF97EA14E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8C9C-BCCF-4427-9C90-F31853DC2891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CCF199A-9839-4DE4-B696-EACF97EA14E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1E28C9C-BCCF-4427-9C90-F31853DC2891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CF199A-9839-4DE4-B696-EACF97EA14E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1E28C9C-BCCF-4427-9C90-F31853DC2891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CF199A-9839-4DE4-B696-EACF97EA14E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8C9C-BCCF-4427-9C90-F31853DC2891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CF199A-9839-4DE4-B696-EACF97EA1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8C9C-BCCF-4427-9C90-F31853DC2891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CF199A-9839-4DE4-B696-EACF97EA1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28C9C-BCCF-4427-9C90-F31853DC2891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CF199A-9839-4DE4-B696-EACF97EA14E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1E28C9C-BCCF-4427-9C90-F31853DC2891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CCF199A-9839-4DE4-B696-EACF97EA14E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E28C9C-BCCF-4427-9C90-F31853DC2891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CCF199A-9839-4DE4-B696-EACF97EA14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Coach Hulse</a:t>
            </a:r>
          </a:p>
          <a:p>
            <a:r>
              <a:rPr lang="en-US" dirty="0" smtClean="0"/>
              <a:t>Blue Valley High School Biology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41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H.O.W.I.G.R.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</a:t>
            </a:r>
            <a:r>
              <a:rPr lang="en-US" dirty="0" smtClean="0"/>
              <a:t>eadings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bjectives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W</a:t>
            </a:r>
            <a:r>
              <a:rPr lang="en-US" dirty="0" smtClean="0"/>
              <a:t>ords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ntroduction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raphics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eview Questions</a:t>
            </a:r>
          </a:p>
        </p:txBody>
      </p:sp>
    </p:spTree>
    <p:extLst>
      <p:ext uri="{BB962C8B-B14F-4D97-AF65-F5344CB8AC3E}">
        <p14:creationId xmlns:p14="http://schemas.microsoft.com/office/powerpoint/2010/main" val="179753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H.O.W.I.G.R.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3500" b="1" dirty="0">
                <a:solidFill>
                  <a:srgbClr val="FF0000"/>
                </a:solidFill>
              </a:rPr>
              <a:t>H</a:t>
            </a:r>
            <a:r>
              <a:rPr lang="en-US" sz="3900" dirty="0"/>
              <a:t> </a:t>
            </a:r>
            <a:r>
              <a:rPr lang="en-US" dirty="0"/>
              <a:t>–  </a:t>
            </a:r>
            <a:r>
              <a:rPr lang="en-US" u="sng" dirty="0"/>
              <a:t>Headings</a:t>
            </a:r>
          </a:p>
          <a:p>
            <a:pPr lvl="1"/>
            <a:r>
              <a:rPr lang="en-US" dirty="0"/>
              <a:t>Read the headings and subheadings throughout the chapter (</a:t>
            </a:r>
            <a:r>
              <a:rPr lang="en-US" b="1" u="sng" dirty="0">
                <a:solidFill>
                  <a:srgbClr val="00B050"/>
                </a:solidFill>
              </a:rPr>
              <a:t>Green</a:t>
            </a:r>
            <a:r>
              <a:rPr lang="en-US" dirty="0"/>
              <a:t>, </a:t>
            </a:r>
            <a:r>
              <a:rPr lang="en-US" b="1" u="sng" dirty="0">
                <a:solidFill>
                  <a:srgbClr val="0070C0"/>
                </a:solidFill>
              </a:rPr>
              <a:t>Blue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b="1" u="sng" dirty="0">
                <a:solidFill>
                  <a:srgbClr val="7030A0"/>
                </a:solidFill>
              </a:rPr>
              <a:t>Purple</a:t>
            </a:r>
            <a:r>
              <a:rPr lang="en-US" dirty="0" smtClean="0"/>
              <a:t> </a:t>
            </a:r>
            <a:r>
              <a:rPr lang="en-US" dirty="0"/>
              <a:t>print). Note the organization of the chapter and what subheadings fit under each heading</a:t>
            </a:r>
          </a:p>
          <a:p>
            <a:pPr lvl="2"/>
            <a:r>
              <a:rPr lang="en-US" u="sng" dirty="0"/>
              <a:t>TO DO:</a:t>
            </a:r>
            <a:r>
              <a:rPr lang="en-US" dirty="0"/>
              <a:t> Turn EACH heading into a question that you will try and answer when you read the </a:t>
            </a:r>
            <a:r>
              <a:rPr lang="en-US" dirty="0" smtClean="0"/>
              <a:t>chapter</a:t>
            </a:r>
          </a:p>
          <a:p>
            <a:pPr lvl="2"/>
            <a:r>
              <a:rPr lang="en-US" dirty="0" smtClean="0"/>
              <a:t>Example: p. 9 </a:t>
            </a:r>
          </a:p>
          <a:p>
            <a:pPr lvl="3"/>
            <a:r>
              <a:rPr lang="en-US" dirty="0" smtClean="0"/>
              <a:t>HEADING: </a:t>
            </a:r>
            <a:r>
              <a:rPr lang="en-US" b="1" dirty="0" smtClean="0">
                <a:solidFill>
                  <a:srgbClr val="0070C0"/>
                </a:solidFill>
              </a:rPr>
              <a:t>The Three Domains of Life</a:t>
            </a:r>
          </a:p>
          <a:p>
            <a:pPr lvl="3"/>
            <a:r>
              <a:rPr lang="en-US" dirty="0" smtClean="0"/>
              <a:t>QUESTION: What are the three domains of life?</a:t>
            </a:r>
            <a:endParaRPr lang="en-US" dirty="0"/>
          </a:p>
          <a:p>
            <a:r>
              <a:rPr lang="en-US" sz="3500" b="1" dirty="0">
                <a:solidFill>
                  <a:srgbClr val="FF0000"/>
                </a:solidFill>
              </a:rPr>
              <a:t>O</a:t>
            </a:r>
            <a:r>
              <a:rPr lang="en-US" sz="3500" dirty="0"/>
              <a:t> </a:t>
            </a:r>
            <a:r>
              <a:rPr lang="en-US" dirty="0"/>
              <a:t>– </a:t>
            </a:r>
            <a:r>
              <a:rPr lang="en-US" u="sng" dirty="0"/>
              <a:t>Objectives</a:t>
            </a:r>
          </a:p>
          <a:p>
            <a:pPr lvl="1"/>
            <a:r>
              <a:rPr lang="en-US" dirty="0"/>
              <a:t>Read over the objectives. Objectives are usually listed at the beginning of the chapter and/or the start of each section</a:t>
            </a:r>
          </a:p>
          <a:p>
            <a:pPr lvl="2"/>
            <a:r>
              <a:rPr lang="en-US" u="sng" dirty="0"/>
              <a:t>TO DO:</a:t>
            </a:r>
            <a:r>
              <a:rPr lang="en-US" dirty="0"/>
              <a:t> Write the objective </a:t>
            </a:r>
            <a:r>
              <a:rPr lang="en-US" b="1" u="sng" dirty="0"/>
              <a:t>and</a:t>
            </a:r>
            <a:r>
              <a:rPr lang="en-US" dirty="0"/>
              <a:t> list the heading where the information should be able to be found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89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H.O.W.I.G.R.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</a:rPr>
              <a:t>W</a:t>
            </a:r>
            <a:r>
              <a:rPr lang="en-US" dirty="0"/>
              <a:t> – Words</a:t>
            </a:r>
          </a:p>
          <a:p>
            <a:pPr lvl="1"/>
            <a:r>
              <a:rPr lang="en-US" dirty="0"/>
              <a:t>Read over the vocabulary words listed at the start of each section (in </a:t>
            </a:r>
            <a:r>
              <a:rPr lang="en-US" b="1" dirty="0"/>
              <a:t>bold</a:t>
            </a:r>
            <a:r>
              <a:rPr lang="en-US" dirty="0"/>
              <a:t> or </a:t>
            </a:r>
            <a:r>
              <a:rPr lang="en-US" i="1" dirty="0"/>
              <a:t>italics</a:t>
            </a:r>
            <a:r>
              <a:rPr lang="en-US" dirty="0"/>
              <a:t> throughout the text). Find the words within the </a:t>
            </a:r>
            <a:r>
              <a:rPr lang="en-US" dirty="0" smtClean="0"/>
              <a:t>text</a:t>
            </a:r>
          </a:p>
          <a:p>
            <a:pPr lvl="2"/>
            <a:r>
              <a:rPr lang="en-US" u="sng" dirty="0" smtClean="0"/>
              <a:t>TO DO:</a:t>
            </a:r>
            <a:r>
              <a:rPr lang="en-US" dirty="0" smtClean="0"/>
              <a:t> Define </a:t>
            </a:r>
            <a:r>
              <a:rPr lang="en-US" b="1" u="sng" dirty="0" smtClean="0"/>
              <a:t>ALL</a:t>
            </a:r>
            <a:r>
              <a:rPr lang="en-US" dirty="0" smtClean="0"/>
              <a:t> words you did not fully understand</a:t>
            </a:r>
            <a:endParaRPr lang="en-US" dirty="0"/>
          </a:p>
          <a:p>
            <a:r>
              <a:rPr lang="en-US" sz="3200" b="1" dirty="0">
                <a:solidFill>
                  <a:srgbClr val="FF0000"/>
                </a:solidFill>
              </a:rPr>
              <a:t>I</a:t>
            </a:r>
            <a:r>
              <a:rPr lang="en-US" dirty="0"/>
              <a:t> </a:t>
            </a:r>
            <a:r>
              <a:rPr lang="en-US" dirty="0" smtClean="0"/>
              <a:t>– Introduction</a:t>
            </a:r>
          </a:p>
          <a:p>
            <a:pPr lvl="1"/>
            <a:r>
              <a:rPr lang="en-US" dirty="0" smtClean="0"/>
              <a:t>Read the introduction</a:t>
            </a:r>
          </a:p>
          <a:p>
            <a:pPr lvl="2"/>
            <a:r>
              <a:rPr lang="en-US" u="sng" dirty="0" smtClean="0"/>
              <a:t>TO DO:</a:t>
            </a:r>
            <a:r>
              <a:rPr lang="en-US" dirty="0" smtClean="0"/>
              <a:t> Summarize the main ideas. This can be done in bullet points or condensed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58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H.O.W.I.G.R.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G</a:t>
            </a:r>
            <a:r>
              <a:rPr lang="en-US" dirty="0"/>
              <a:t> – </a:t>
            </a:r>
            <a:r>
              <a:rPr lang="en-US" dirty="0" smtClean="0"/>
              <a:t>Graphics</a:t>
            </a:r>
          </a:p>
          <a:p>
            <a:pPr lvl="1"/>
            <a:r>
              <a:rPr lang="en-US" dirty="0" smtClean="0"/>
              <a:t>Look at the graphics and read the captions. This includes pictures, maps, graphs, charts, diagrams, margin notes, and any other features that are not within the standard text</a:t>
            </a:r>
          </a:p>
          <a:p>
            <a:pPr lvl="2"/>
            <a:r>
              <a:rPr lang="en-US" u="sng" dirty="0" smtClean="0"/>
              <a:t>TO DO:</a:t>
            </a:r>
            <a:r>
              <a:rPr lang="en-US" dirty="0" smtClean="0"/>
              <a:t> Summarize the important information each graphic is displaying</a:t>
            </a:r>
            <a:endParaRPr lang="en-US" dirty="0"/>
          </a:p>
          <a:p>
            <a:r>
              <a:rPr lang="en-US" sz="3200" b="1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– Review Questions</a:t>
            </a:r>
          </a:p>
          <a:p>
            <a:pPr lvl="1"/>
            <a:r>
              <a:rPr lang="en-US" dirty="0" smtClean="0"/>
              <a:t>Read over the </a:t>
            </a:r>
            <a:r>
              <a:rPr lang="en-US" i="1" dirty="0" smtClean="0"/>
              <a:t>CONCEPT CHECK</a:t>
            </a:r>
            <a:r>
              <a:rPr lang="en-US" dirty="0" smtClean="0"/>
              <a:t> questions at the end of the section.</a:t>
            </a:r>
          </a:p>
          <a:p>
            <a:pPr lvl="2"/>
            <a:r>
              <a:rPr lang="en-US" u="sng" dirty="0" smtClean="0"/>
              <a:t>TO DO:</a:t>
            </a:r>
            <a:r>
              <a:rPr lang="en-US" dirty="0" smtClean="0"/>
              <a:t> Answer them! Read the relevant portions in the section if necessary.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0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</TotalTime>
  <Words>289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Reading strategies</vt:lpstr>
      <vt:lpstr>H.O.W.I.G.R.</vt:lpstr>
      <vt:lpstr>H.O.W.I.G.R.</vt:lpstr>
      <vt:lpstr>H.O.W.I.G.R.</vt:lpstr>
      <vt:lpstr>H.O.W.I.G.R.</vt:lpstr>
    </vt:vector>
  </TitlesOfParts>
  <Company>USD 229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Strategies</dc:title>
  <dc:creator>Hulse, Andrew C.</dc:creator>
  <cp:lastModifiedBy>Hulse, Andrew C.</cp:lastModifiedBy>
  <cp:revision>5</cp:revision>
  <dcterms:created xsi:type="dcterms:W3CDTF">2013-08-23T13:24:51Z</dcterms:created>
  <dcterms:modified xsi:type="dcterms:W3CDTF">2013-08-23T14:02:56Z</dcterms:modified>
</cp:coreProperties>
</file>