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95" r:id="rId10"/>
    <p:sldId id="296" r:id="rId11"/>
    <p:sldId id="294" r:id="rId12"/>
    <p:sldId id="265" r:id="rId13"/>
    <p:sldId id="267" r:id="rId14"/>
    <p:sldId id="268" r:id="rId15"/>
    <p:sldId id="269" r:id="rId16"/>
    <p:sldId id="271" r:id="rId17"/>
    <p:sldId id="272" r:id="rId18"/>
    <p:sldId id="270" r:id="rId19"/>
    <p:sldId id="273" r:id="rId20"/>
    <p:sldId id="274" r:id="rId21"/>
    <p:sldId id="266" r:id="rId22"/>
    <p:sldId id="276" r:id="rId23"/>
    <p:sldId id="275" r:id="rId24"/>
    <p:sldId id="278" r:id="rId25"/>
    <p:sldId id="277" r:id="rId26"/>
    <p:sldId id="279" r:id="rId27"/>
    <p:sldId id="281" r:id="rId28"/>
    <p:sldId id="297" r:id="rId29"/>
    <p:sldId id="298" r:id="rId30"/>
    <p:sldId id="282" r:id="rId31"/>
    <p:sldId id="284" r:id="rId32"/>
    <p:sldId id="285" r:id="rId33"/>
    <p:sldId id="286" r:id="rId34"/>
    <p:sldId id="288" r:id="rId35"/>
    <p:sldId id="289" r:id="rId36"/>
    <p:sldId id="290" r:id="rId37"/>
    <p:sldId id="292" r:id="rId38"/>
    <p:sldId id="291" r:id="rId39"/>
    <p:sldId id="357" r:id="rId40"/>
    <p:sldId id="392" r:id="rId41"/>
    <p:sldId id="393" r:id="rId42"/>
    <p:sldId id="394" r:id="rId43"/>
    <p:sldId id="358" r:id="rId44"/>
    <p:sldId id="352" r:id="rId45"/>
    <p:sldId id="353" r:id="rId46"/>
    <p:sldId id="354" r:id="rId47"/>
    <p:sldId id="355" r:id="rId48"/>
    <p:sldId id="299" r:id="rId49"/>
    <p:sldId id="305" r:id="rId50"/>
    <p:sldId id="306" r:id="rId51"/>
    <p:sldId id="308" r:id="rId52"/>
    <p:sldId id="312" r:id="rId53"/>
    <p:sldId id="313" r:id="rId54"/>
    <p:sldId id="314" r:id="rId55"/>
    <p:sldId id="315" r:id="rId56"/>
    <p:sldId id="331" r:id="rId57"/>
    <p:sldId id="330" r:id="rId58"/>
    <p:sldId id="311" r:id="rId59"/>
    <p:sldId id="309" r:id="rId60"/>
    <p:sldId id="307" r:id="rId61"/>
    <p:sldId id="332" r:id="rId62"/>
    <p:sldId id="400" r:id="rId63"/>
    <p:sldId id="399" r:id="rId64"/>
    <p:sldId id="398" r:id="rId65"/>
    <p:sldId id="397" r:id="rId66"/>
    <p:sldId id="359" r:id="rId67"/>
    <p:sldId id="401" r:id="rId68"/>
    <p:sldId id="402" r:id="rId69"/>
    <p:sldId id="404" r:id="rId70"/>
    <p:sldId id="403" r:id="rId71"/>
    <p:sldId id="360" r:id="rId72"/>
    <p:sldId id="333" r:id="rId73"/>
    <p:sldId id="336" r:id="rId74"/>
    <p:sldId id="338" r:id="rId75"/>
    <p:sldId id="337" r:id="rId76"/>
    <p:sldId id="344" r:id="rId77"/>
    <p:sldId id="361" r:id="rId78"/>
    <p:sldId id="362" r:id="rId79"/>
    <p:sldId id="363" r:id="rId80"/>
    <p:sldId id="347" r:id="rId81"/>
    <p:sldId id="343" r:id="rId82"/>
    <p:sldId id="339" r:id="rId83"/>
    <p:sldId id="340" r:id="rId84"/>
    <p:sldId id="348" r:id="rId85"/>
    <p:sldId id="345" r:id="rId86"/>
    <p:sldId id="346" r:id="rId87"/>
    <p:sldId id="356" r:id="rId88"/>
    <p:sldId id="334" r:id="rId89"/>
    <p:sldId id="349" r:id="rId90"/>
    <p:sldId id="405" r:id="rId91"/>
    <p:sldId id="374" r:id="rId92"/>
    <p:sldId id="406" r:id="rId93"/>
    <p:sldId id="375" r:id="rId94"/>
    <p:sldId id="377" r:id="rId95"/>
    <p:sldId id="379" r:id="rId96"/>
    <p:sldId id="378" r:id="rId97"/>
    <p:sldId id="376" r:id="rId98"/>
    <p:sldId id="351" r:id="rId99"/>
    <p:sldId id="350" r:id="rId100"/>
    <p:sldId id="316" r:id="rId101"/>
    <p:sldId id="317" r:id="rId102"/>
    <p:sldId id="321" r:id="rId103"/>
    <p:sldId id="322" r:id="rId104"/>
    <p:sldId id="320" r:id="rId105"/>
    <p:sldId id="323" r:id="rId106"/>
    <p:sldId id="325" r:id="rId107"/>
    <p:sldId id="324" r:id="rId108"/>
    <p:sldId id="364" r:id="rId109"/>
    <p:sldId id="326" r:id="rId110"/>
    <p:sldId id="366" r:id="rId111"/>
    <p:sldId id="367" r:id="rId112"/>
    <p:sldId id="328" r:id="rId113"/>
    <p:sldId id="368" r:id="rId114"/>
    <p:sldId id="369" r:id="rId115"/>
    <p:sldId id="371" r:id="rId116"/>
    <p:sldId id="327" r:id="rId117"/>
    <p:sldId id="370" r:id="rId118"/>
    <p:sldId id="329" r:id="rId119"/>
    <p:sldId id="373" r:id="rId120"/>
    <p:sldId id="380" r:id="rId121"/>
    <p:sldId id="381" r:id="rId122"/>
    <p:sldId id="382" r:id="rId123"/>
    <p:sldId id="383" r:id="rId124"/>
    <p:sldId id="384" r:id="rId125"/>
    <p:sldId id="390" r:id="rId126"/>
    <p:sldId id="385" r:id="rId127"/>
    <p:sldId id="386" r:id="rId128"/>
    <p:sldId id="387" r:id="rId129"/>
    <p:sldId id="391" r:id="rId130"/>
    <p:sldId id="388" r:id="rId131"/>
    <p:sldId id="389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AD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FBCF5-13CD-4A31-BEFD-E64C8D1F9DA3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CA4C6-3CDE-4A16-AFB4-D5539AB13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9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CA4C6-3CDE-4A16-AFB4-D5539AB13D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7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D038E20-8D98-4FC1-85FD-7E7221BEE8D0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42264F-F374-4834-877F-E4C0167F75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6248400" cy="2133600"/>
          </a:xfrm>
        </p:spPr>
        <p:txBody>
          <a:bodyPr>
            <a:noAutofit/>
          </a:bodyPr>
          <a:lstStyle/>
          <a:p>
            <a:pPr algn="l"/>
            <a:r>
              <a:rPr lang="en-US" sz="3600" i="1" dirty="0" smtClean="0">
                <a:latin typeface="+mn-lt"/>
              </a:rPr>
              <a:t>DNA </a:t>
            </a:r>
            <a:r>
              <a:rPr lang="en-US" sz="3600" i="1" dirty="0" smtClean="0">
                <a:latin typeface="+mn-lt"/>
              </a:rPr>
              <a:t>– RNA – Protein Synthesis</a:t>
            </a:r>
            <a:endParaRPr lang="en-US" sz="4400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657600"/>
            <a:ext cx="3962400" cy="21336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Mr. Hulse</a:t>
            </a:r>
          </a:p>
          <a:p>
            <a:pPr algn="l"/>
            <a:r>
              <a:rPr lang="en-US" sz="1800" smtClean="0"/>
              <a:t>CT</a:t>
            </a:r>
            <a:r>
              <a:rPr lang="en-US" sz="1800" smtClean="0"/>
              <a:t>HS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3" y="0"/>
            <a:ext cx="2646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438400"/>
            <a:ext cx="3962400" cy="385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</a:rPr>
              <a:t>DNA</a:t>
            </a:r>
            <a:r>
              <a:rPr lang="en-US" sz="2800" b="0" dirty="0" smtClean="0"/>
              <a:t> is simply a long chain of very simple building </a:t>
            </a:r>
            <a:r>
              <a:rPr lang="en-US" sz="2800" b="0" dirty="0"/>
              <a:t>blocks (called </a:t>
            </a:r>
            <a:r>
              <a:rPr lang="en-US" sz="2800" i="1" u="sng" dirty="0"/>
              <a:t>nucleotides</a:t>
            </a:r>
            <a:r>
              <a:rPr lang="en-US" sz="2800" b="0" dirty="0"/>
              <a:t>) </a:t>
            </a:r>
            <a:r>
              <a:rPr lang="en-US" sz="2800" b="0" dirty="0" smtClean="0"/>
              <a:t>with three main components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1. </a:t>
            </a:r>
            <a:r>
              <a:rPr lang="en-US" sz="2800" dirty="0" err="1" smtClean="0">
                <a:solidFill>
                  <a:srgbClr val="00B0F0"/>
                </a:solidFill>
              </a:rPr>
              <a:t>Deoxyribose</a:t>
            </a:r>
            <a:r>
              <a:rPr lang="en-US" sz="2800" dirty="0" smtClean="0">
                <a:solidFill>
                  <a:srgbClr val="00B0F0"/>
                </a:solidFill>
              </a:rPr>
              <a:t> Sugar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2. Phosphate group</a:t>
            </a:r>
          </a:p>
        </p:txBody>
      </p:sp>
    </p:spTree>
    <p:extLst>
      <p:ext uri="{BB962C8B-B14F-4D97-AF65-F5344CB8AC3E}">
        <p14:creationId xmlns:p14="http://schemas.microsoft.com/office/powerpoint/2010/main" val="307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152400" y="838200"/>
            <a:ext cx="8843264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391400" cy="685482"/>
          </a:xfrm>
        </p:spPr>
        <p:txBody>
          <a:bodyPr/>
          <a:lstStyle/>
          <a:p>
            <a:r>
              <a:rPr lang="en-US" dirty="0" smtClean="0"/>
              <a:t>Amino acid codon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6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312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1336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mRNA is broken into “</a:t>
            </a:r>
            <a:r>
              <a:rPr lang="en-US" sz="2800" b="1" i="1" dirty="0" smtClean="0"/>
              <a:t>triplets</a:t>
            </a:r>
            <a:r>
              <a:rPr lang="en-US" sz="2800" b="1" dirty="0" smtClean="0"/>
              <a:t>” called “</a:t>
            </a:r>
            <a:r>
              <a:rPr lang="en-US" sz="2800" b="1" u="sng" dirty="0" smtClean="0">
                <a:solidFill>
                  <a:srgbClr val="00B0F0"/>
                </a:solidFill>
              </a:rPr>
              <a:t>codons</a:t>
            </a:r>
            <a:r>
              <a:rPr lang="en-US" sz="2800" b="1" dirty="0" smtClean="0"/>
              <a:t>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117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endParaRPr lang="en-US" u="sng" dirty="0"/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endParaRPr lang="en-US" u="sng" dirty="0"/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endParaRPr lang="en-US" u="sng" dirty="0" smtClean="0"/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7325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Met (START)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3200401" y="4876800"/>
            <a:ext cx="1143000" cy="3047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3200401" y="4876800"/>
            <a:ext cx="1143000" cy="3047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His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9617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438400"/>
            <a:ext cx="3962400" cy="38519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</a:rPr>
              <a:t>DNA</a:t>
            </a:r>
            <a:r>
              <a:rPr lang="en-US" sz="2800" b="0" dirty="0" smtClean="0"/>
              <a:t> is simply a long chain of very simple building </a:t>
            </a:r>
            <a:r>
              <a:rPr lang="en-US" sz="2800" b="0" dirty="0"/>
              <a:t>blocks (called </a:t>
            </a:r>
            <a:r>
              <a:rPr lang="en-US" sz="2800" i="1" u="sng" dirty="0"/>
              <a:t>nucleotides</a:t>
            </a:r>
            <a:r>
              <a:rPr lang="en-US" sz="2800" b="0" dirty="0"/>
              <a:t>) </a:t>
            </a:r>
            <a:r>
              <a:rPr lang="en-US" sz="2800" b="0" dirty="0" smtClean="0"/>
              <a:t>with three main components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1. </a:t>
            </a:r>
            <a:r>
              <a:rPr lang="en-US" sz="2800" dirty="0" err="1" smtClean="0">
                <a:solidFill>
                  <a:srgbClr val="00B0F0"/>
                </a:solidFill>
              </a:rPr>
              <a:t>Deoxyribose</a:t>
            </a:r>
            <a:r>
              <a:rPr lang="en-US" sz="2800" dirty="0" smtClean="0">
                <a:solidFill>
                  <a:srgbClr val="00B0F0"/>
                </a:solidFill>
              </a:rPr>
              <a:t> Sugar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2. Phosphate group</a:t>
            </a:r>
          </a:p>
          <a:p>
            <a:r>
              <a:rPr lang="en-US" sz="2800" dirty="0">
                <a:solidFill>
                  <a:srgbClr val="00B050"/>
                </a:solidFill>
              </a:rPr>
              <a:t>3</a:t>
            </a:r>
            <a:r>
              <a:rPr lang="en-US" sz="2800" dirty="0" smtClean="0">
                <a:solidFill>
                  <a:srgbClr val="00B050"/>
                </a:solidFill>
              </a:rPr>
              <a:t>. Nitrogenous base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His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5562601" y="3200400"/>
            <a:ext cx="1295400" cy="3809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5562601" y="3200400"/>
            <a:ext cx="1295400" cy="3809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Ala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502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Ala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4257859" y="5410200"/>
            <a:ext cx="1525137" cy="3809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Ala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4257859" y="5410200"/>
            <a:ext cx="1525137" cy="3809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Ala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STOP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4470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Ala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STOP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5562600" y="2895600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Ala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STOP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14" name="Rectangle 13"/>
          <p:cNvSpPr/>
          <p:nvPr/>
        </p:nvSpPr>
        <p:spPr>
          <a:xfrm>
            <a:off x="5562600" y="2895600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2439537" y="1752600"/>
            <a:ext cx="6557264" cy="44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52718"/>
            <a:ext cx="7391400" cy="6854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Amino acid codon chart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599" y="1066801"/>
            <a:ext cx="7239001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u="sng" dirty="0" smtClean="0"/>
              <a:t>A – U – G – C – A – U – G – C – C – U – A – G 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9" name="Rectangle 8"/>
          <p:cNvSpPr/>
          <p:nvPr/>
        </p:nvSpPr>
        <p:spPr>
          <a:xfrm>
            <a:off x="914400" y="1066801"/>
            <a:ext cx="1525137" cy="45719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91937" y="1050879"/>
            <a:ext cx="1525137" cy="4571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859" y="1050878"/>
            <a:ext cx="1525137" cy="4571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3600" y="1050879"/>
            <a:ext cx="1525137" cy="4571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286000"/>
            <a:ext cx="1982337" cy="393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 smtClean="0">
                <a:solidFill>
                  <a:srgbClr val="92D050"/>
                </a:solidFill>
              </a:rPr>
              <a:t>A-U-G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Met (START)</a:t>
            </a:r>
            <a:endParaRPr lang="en-US" dirty="0">
              <a:solidFill>
                <a:srgbClr val="92D050"/>
              </a:solidFill>
            </a:endParaRPr>
          </a:p>
          <a:p>
            <a:pPr algn="ctr"/>
            <a:r>
              <a:rPr lang="en-US" u="sng" dirty="0" smtClean="0">
                <a:solidFill>
                  <a:srgbClr val="00B0F0"/>
                </a:solidFill>
              </a:rPr>
              <a:t>C-A-U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His</a:t>
            </a:r>
            <a:endParaRPr lang="en-US" dirty="0">
              <a:solidFill>
                <a:srgbClr val="00B0F0"/>
              </a:solidFill>
            </a:endParaRPr>
          </a:p>
          <a:p>
            <a:pPr algn="ctr"/>
            <a:r>
              <a:rPr lang="en-US" u="sng" dirty="0" smtClean="0">
                <a:solidFill>
                  <a:srgbClr val="7030A0"/>
                </a:solidFill>
              </a:rPr>
              <a:t>G-C-C</a:t>
            </a:r>
          </a:p>
          <a:p>
            <a:pPr algn="ctr"/>
            <a:r>
              <a:rPr lang="en-US" dirty="0" err="1" smtClean="0">
                <a:solidFill>
                  <a:srgbClr val="7030A0"/>
                </a:solidFill>
              </a:rPr>
              <a:t>Ala</a:t>
            </a:r>
            <a:endParaRPr lang="en-US" dirty="0" smtClean="0">
              <a:solidFill>
                <a:srgbClr val="7030A0"/>
              </a:solidFill>
            </a:endParaRPr>
          </a:p>
          <a:p>
            <a:pPr algn="ctr"/>
            <a:r>
              <a:rPr lang="en-US" u="sng" dirty="0" smtClean="0">
                <a:solidFill>
                  <a:srgbClr val="FF0000"/>
                </a:solidFill>
              </a:rPr>
              <a:t>U-A-G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STOP</a:t>
            </a:r>
          </a:p>
          <a:p>
            <a:pPr algn="ctr"/>
            <a:endParaRPr lang="en-US" u="sng" dirty="0" smtClean="0"/>
          </a:p>
          <a:p>
            <a:pPr algn="ctr"/>
            <a:endParaRPr lang="en-US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257745" y="6272999"/>
            <a:ext cx="4742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Met(START)</a:t>
            </a:r>
            <a:r>
              <a:rPr lang="en-US" sz="2400" b="1" dirty="0" smtClean="0"/>
              <a:t> – </a:t>
            </a:r>
            <a:r>
              <a:rPr lang="en-US" sz="2400" b="1" dirty="0" smtClean="0">
                <a:solidFill>
                  <a:srgbClr val="00B0F0"/>
                </a:solidFill>
              </a:rPr>
              <a:t>His</a:t>
            </a:r>
            <a:r>
              <a:rPr lang="en-US" sz="2400" b="1" dirty="0" smtClean="0"/>
              <a:t> – </a:t>
            </a:r>
            <a:r>
              <a:rPr lang="en-US" sz="2400" b="1" dirty="0" err="1" smtClean="0">
                <a:solidFill>
                  <a:srgbClr val="7030A0"/>
                </a:solidFill>
              </a:rPr>
              <a:t>Ala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smtClean="0"/>
              <a:t>- </a:t>
            </a:r>
            <a:r>
              <a:rPr lang="en-US" sz="2400" b="1" dirty="0" smtClean="0">
                <a:solidFill>
                  <a:srgbClr val="FF0000"/>
                </a:solidFill>
              </a:rPr>
              <a:t>STOP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iology.kenyon.edu/courses/biol114/Chap05/cod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 t="2111"/>
          <a:stretch/>
        </p:blipFill>
        <p:spPr bwMode="auto">
          <a:xfrm>
            <a:off x="0" y="91956"/>
            <a:ext cx="8996801" cy="668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6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229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Task: As a group, you will be creating a cell, </a:t>
            </a:r>
            <a:r>
              <a:rPr lang="en-US" sz="2300" b="1" dirty="0" smtClean="0">
                <a:solidFill>
                  <a:srgbClr val="FF0000"/>
                </a:solidFill>
              </a:rPr>
              <a:t>replicating</a:t>
            </a:r>
            <a:r>
              <a:rPr lang="en-US" sz="2300" dirty="0" smtClean="0"/>
              <a:t> its DNA, </a:t>
            </a:r>
            <a:r>
              <a:rPr lang="en-US" sz="2300" b="1" dirty="0" smtClean="0">
                <a:solidFill>
                  <a:srgbClr val="7030A0"/>
                </a:solidFill>
              </a:rPr>
              <a:t>transcribing</a:t>
            </a:r>
            <a:r>
              <a:rPr lang="en-US" sz="2300" dirty="0" smtClean="0"/>
              <a:t> the information into an mRNA sequence, and eventually </a:t>
            </a:r>
            <a:r>
              <a:rPr lang="en-US" sz="2300" b="1" dirty="0" smtClean="0">
                <a:solidFill>
                  <a:srgbClr val="00B0F0"/>
                </a:solidFill>
              </a:rPr>
              <a:t>translating</a:t>
            </a:r>
            <a:r>
              <a:rPr lang="en-US" sz="2300" dirty="0" smtClean="0"/>
              <a:t> the sequence into a polypeptide chain. </a:t>
            </a:r>
          </a:p>
          <a:p>
            <a:endParaRPr lang="en-US" sz="2300" dirty="0"/>
          </a:p>
          <a:p>
            <a:pPr algn="ctr"/>
            <a:r>
              <a:rPr lang="en-US" sz="2300" b="1" i="1" dirty="0" smtClean="0"/>
              <a:t>It will be important for you to work </a:t>
            </a:r>
          </a:p>
          <a:p>
            <a:pPr algn="ctr"/>
            <a:r>
              <a:rPr lang="en-US" sz="2300" b="1" i="1" u="sng" dirty="0" smtClean="0"/>
              <a:t>efficiently </a:t>
            </a:r>
            <a:r>
              <a:rPr lang="en-US" sz="2300" b="1" i="1" dirty="0" smtClean="0"/>
              <a:t>and </a:t>
            </a:r>
            <a:r>
              <a:rPr lang="en-US" sz="2300" b="1" i="1" u="sng" dirty="0" smtClean="0"/>
              <a:t>accurately</a:t>
            </a:r>
            <a:r>
              <a:rPr lang="en-US" sz="2300" b="1" i="1" dirty="0" smtClean="0"/>
              <a:t> to ensure no mutations </a:t>
            </a:r>
          </a:p>
          <a:p>
            <a:pPr algn="ctr"/>
            <a:r>
              <a:rPr lang="en-US" sz="2300" b="1" i="1" dirty="0" smtClean="0"/>
              <a:t>occur along the way.</a:t>
            </a:r>
          </a:p>
          <a:p>
            <a:endParaRPr lang="en-US" sz="2300" dirty="0"/>
          </a:p>
          <a:p>
            <a:r>
              <a:rPr lang="en-US" sz="2300" dirty="0" smtClean="0"/>
              <a:t>At each station, you will need to sign you group name next to your contributions to the process.</a:t>
            </a:r>
          </a:p>
          <a:p>
            <a:endParaRPr lang="en-US" sz="2300" dirty="0"/>
          </a:p>
          <a:p>
            <a:r>
              <a:rPr lang="en-US" sz="2300" dirty="0" smtClean="0"/>
              <a:t>At each station you will be responsible for answering questions as a group on a separate sheet of paper. This will be submitted along with your cell diagram at the end of class.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4183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382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1: (</a:t>
            </a:r>
            <a:r>
              <a:rPr lang="en-US" sz="2800" b="1" u="sng" dirty="0"/>
              <a:t>8 minutes)</a:t>
            </a:r>
            <a:endParaRPr lang="en-US" sz="2800" b="1" u="sng" dirty="0" smtClean="0"/>
          </a:p>
          <a:p>
            <a:pPr lvl="1"/>
            <a:r>
              <a:rPr lang="en-US" b="1" dirty="0" smtClean="0"/>
              <a:t>1.</a:t>
            </a:r>
            <a:r>
              <a:rPr lang="en-US" dirty="0" smtClean="0"/>
              <a:t> Create a </a:t>
            </a:r>
            <a:r>
              <a:rPr lang="en-US" i="1" dirty="0" smtClean="0"/>
              <a:t>GROUP NAME </a:t>
            </a:r>
            <a:r>
              <a:rPr lang="en-US" dirty="0" smtClean="0"/>
              <a:t>and write it at the top of you paper</a:t>
            </a:r>
          </a:p>
          <a:p>
            <a:pPr lvl="1"/>
            <a:r>
              <a:rPr lang="en-US" dirty="0" smtClean="0"/>
              <a:t>2. Draw a cell membrane covering approximately </a:t>
            </a:r>
            <a:r>
              <a:rPr lang="en-US" b="1" dirty="0" smtClean="0">
                <a:solidFill>
                  <a:srgbClr val="FF0000"/>
                </a:solidFill>
              </a:rPr>
              <a:t>80%</a:t>
            </a:r>
            <a:r>
              <a:rPr lang="en-US" dirty="0" smtClean="0"/>
              <a:t> of your paper</a:t>
            </a:r>
          </a:p>
          <a:p>
            <a:pPr lvl="1"/>
            <a:r>
              <a:rPr lang="en-US" dirty="0" smtClean="0"/>
              <a:t>3. Draw a nucleus near one side of the cell 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pprox. </a:t>
            </a:r>
            <a:r>
              <a:rPr lang="en-US" sz="2000" b="1" dirty="0" smtClean="0">
                <a:solidFill>
                  <a:srgbClr val="FF0000"/>
                </a:solidFill>
              </a:rPr>
              <a:t>1/3</a:t>
            </a:r>
            <a:r>
              <a:rPr lang="en-US" sz="2000" dirty="0" smtClean="0"/>
              <a:t> the size of your cell</a:t>
            </a:r>
          </a:p>
          <a:p>
            <a:pPr lvl="1"/>
            <a:r>
              <a:rPr lang="en-US" b="1" dirty="0" smtClean="0"/>
              <a:t>4.</a:t>
            </a:r>
            <a:r>
              <a:rPr lang="en-US" dirty="0" smtClean="0"/>
              <a:t> </a:t>
            </a:r>
            <a:r>
              <a:rPr lang="en-US" dirty="0"/>
              <a:t>As a </a:t>
            </a:r>
            <a:r>
              <a:rPr lang="en-US" dirty="0" smtClean="0"/>
              <a:t>group </a:t>
            </a:r>
            <a:r>
              <a:rPr lang="en-US" dirty="0"/>
              <a:t>– create a unique </a:t>
            </a:r>
            <a:r>
              <a:rPr lang="en-US" b="1" u="sng" dirty="0"/>
              <a:t>21</a:t>
            </a:r>
            <a:r>
              <a:rPr lang="en-US" dirty="0"/>
              <a:t> nucleotide </a:t>
            </a:r>
            <a:r>
              <a:rPr lang="en-US" b="1" dirty="0">
                <a:solidFill>
                  <a:srgbClr val="FF0000"/>
                </a:solidFill>
              </a:rPr>
              <a:t>DNA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sequence. </a:t>
            </a:r>
          </a:p>
          <a:p>
            <a:pPr lvl="2"/>
            <a:r>
              <a:rPr lang="en-US" sz="2400" dirty="0" smtClean="0"/>
              <a:t>Place this sequence </a:t>
            </a:r>
            <a:r>
              <a:rPr lang="en-US" sz="2400" i="1" u="sng" dirty="0" smtClean="0"/>
              <a:t>inside</a:t>
            </a:r>
            <a:r>
              <a:rPr lang="en-US" sz="2400" dirty="0" smtClean="0"/>
              <a:t> your nucleus</a:t>
            </a:r>
            <a:endParaRPr lang="en-US" sz="2400" dirty="0"/>
          </a:p>
          <a:p>
            <a:pPr lvl="1"/>
            <a:r>
              <a:rPr lang="en-US" u="sng" dirty="0" smtClean="0"/>
              <a:t>ON A SEPARATE SHEET OF PAPER</a:t>
            </a:r>
            <a:r>
              <a:rPr lang="en-US" dirty="0" smtClean="0"/>
              <a:t> – CREATE ANSWER KEY!</a:t>
            </a:r>
          </a:p>
          <a:p>
            <a:pPr lvl="1"/>
            <a:r>
              <a:rPr lang="en-US" dirty="0" smtClean="0"/>
              <a:t>1. Write the original 21 nucleotide sequence along the top</a:t>
            </a:r>
          </a:p>
          <a:p>
            <a:pPr lvl="1"/>
            <a:r>
              <a:rPr lang="en-US" b="1" dirty="0" smtClean="0"/>
              <a:t>3.</a:t>
            </a:r>
            <a:r>
              <a:rPr lang="en-US" dirty="0" smtClean="0"/>
              <a:t> Create the </a:t>
            </a:r>
            <a:r>
              <a:rPr lang="en-US" b="1" dirty="0" smtClean="0">
                <a:solidFill>
                  <a:srgbClr val="FF0000"/>
                </a:solidFill>
              </a:rPr>
              <a:t>replicated</a:t>
            </a:r>
            <a:r>
              <a:rPr lang="en-US" dirty="0" smtClean="0"/>
              <a:t> complimentary strand</a:t>
            </a:r>
          </a:p>
          <a:p>
            <a:pPr lvl="1"/>
            <a:r>
              <a:rPr lang="en-US" b="1" dirty="0" smtClean="0"/>
              <a:t>4.</a:t>
            </a:r>
            <a:r>
              <a:rPr lang="en-US" dirty="0" smtClean="0"/>
              <a:t> Create the </a:t>
            </a:r>
            <a:r>
              <a:rPr lang="en-US" b="1" dirty="0" smtClean="0">
                <a:solidFill>
                  <a:srgbClr val="7030A0"/>
                </a:solidFill>
              </a:rPr>
              <a:t>transcribed</a:t>
            </a:r>
            <a:r>
              <a:rPr lang="en-US" dirty="0" smtClean="0"/>
              <a:t> mRNA strand</a:t>
            </a:r>
          </a:p>
          <a:p>
            <a:pPr lvl="1"/>
            <a:r>
              <a:rPr lang="en-US" b="1" dirty="0" smtClean="0"/>
              <a:t>5.</a:t>
            </a:r>
            <a:r>
              <a:rPr lang="en-US" dirty="0" smtClean="0"/>
              <a:t> Create the </a:t>
            </a:r>
            <a:r>
              <a:rPr lang="en-US" b="1" dirty="0" smtClean="0">
                <a:solidFill>
                  <a:srgbClr val="00B050"/>
                </a:solidFill>
              </a:rPr>
              <a:t>anti-codon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sequence</a:t>
            </a:r>
          </a:p>
          <a:p>
            <a:pPr lvl="1"/>
            <a:r>
              <a:rPr lang="en-US" b="1" dirty="0" smtClean="0"/>
              <a:t>6.</a:t>
            </a:r>
            <a:r>
              <a:rPr lang="en-US" dirty="0" smtClean="0"/>
              <a:t> Identify and write the </a:t>
            </a:r>
            <a:r>
              <a:rPr lang="en-US" b="1" dirty="0" smtClean="0">
                <a:solidFill>
                  <a:srgbClr val="00B0F0"/>
                </a:solidFill>
              </a:rPr>
              <a:t>translated</a:t>
            </a:r>
            <a:r>
              <a:rPr lang="en-US" dirty="0" smtClean="0"/>
              <a:t> amino acids</a:t>
            </a:r>
          </a:p>
        </p:txBody>
      </p:sp>
    </p:spTree>
    <p:extLst>
      <p:ext uri="{BB962C8B-B14F-4D97-AF65-F5344CB8AC3E}">
        <p14:creationId xmlns:p14="http://schemas.microsoft.com/office/powerpoint/2010/main" val="29766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2 (</a:t>
            </a:r>
            <a:r>
              <a:rPr lang="en-US" sz="2800" b="1" u="sng" dirty="0"/>
              <a:t>6 minutes):</a:t>
            </a:r>
            <a:endParaRPr lang="en-US" sz="2800" b="1" u="sng" dirty="0" smtClean="0"/>
          </a:p>
          <a:p>
            <a:pPr lvl="1"/>
            <a:r>
              <a:rPr lang="en-US" b="1" dirty="0" smtClean="0"/>
              <a:t>1.</a:t>
            </a:r>
            <a:r>
              <a:rPr lang="en-US" dirty="0" smtClean="0"/>
              <a:t> Create the </a:t>
            </a:r>
            <a:r>
              <a:rPr lang="en-US" b="1" dirty="0" smtClean="0">
                <a:solidFill>
                  <a:srgbClr val="FF0000"/>
                </a:solidFill>
              </a:rPr>
              <a:t>replicated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strand to the original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template</a:t>
            </a:r>
          </a:p>
          <a:p>
            <a:pPr lvl="1"/>
            <a:r>
              <a:rPr lang="en-US" b="1" dirty="0" smtClean="0"/>
              <a:t>2.</a:t>
            </a:r>
            <a:r>
              <a:rPr lang="en-US" dirty="0" smtClean="0"/>
              <a:t> </a:t>
            </a:r>
            <a:r>
              <a:rPr lang="en-US" u="sng" dirty="0" smtClean="0"/>
              <a:t>Next to the nucleus </a:t>
            </a:r>
            <a:r>
              <a:rPr lang="en-US" dirty="0" smtClean="0"/>
              <a:t>– draw an individual </a:t>
            </a:r>
            <a:r>
              <a:rPr lang="en-US" dirty="0" smtClean="0">
                <a:solidFill>
                  <a:srgbClr val="00B050"/>
                </a:solidFill>
              </a:rPr>
              <a:t>DNA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nucleotide</a:t>
            </a:r>
          </a:p>
          <a:p>
            <a:pPr lvl="1"/>
            <a:r>
              <a:rPr lang="en-US" b="1" dirty="0" smtClean="0"/>
              <a:t>3.</a:t>
            </a:r>
            <a:r>
              <a:rPr lang="en-US" dirty="0" smtClean="0"/>
              <a:t> Label and identify the </a:t>
            </a:r>
            <a:r>
              <a:rPr lang="en-US" b="1" u="sng" dirty="0" smtClean="0"/>
              <a:t>three (3)</a:t>
            </a:r>
            <a:r>
              <a:rPr lang="en-US" dirty="0" smtClean="0"/>
              <a:t> main parts of the </a:t>
            </a:r>
            <a:r>
              <a:rPr lang="en-US" dirty="0" smtClean="0">
                <a:solidFill>
                  <a:srgbClr val="00B050"/>
                </a:solidFill>
              </a:rPr>
              <a:t>DNA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nucleotide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SIGN YOUR GROUP NAME NEXT TO THE NUCLEOTIDE</a:t>
            </a:r>
          </a:p>
          <a:p>
            <a:endParaRPr lang="en-US" b="1" dirty="0" smtClean="0"/>
          </a:p>
          <a:p>
            <a:r>
              <a:rPr lang="en-US" b="1" dirty="0" smtClean="0"/>
              <a:t>Answer the following questions on your question sheet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What are the bonding rules for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2.</a:t>
            </a:r>
            <a:r>
              <a:rPr lang="en-US" dirty="0" smtClean="0"/>
              <a:t> What type of bond holds the bases together? Why is this important?</a:t>
            </a:r>
          </a:p>
          <a:p>
            <a:pPr lvl="1"/>
            <a:r>
              <a:rPr lang="en-US" b="1" dirty="0" smtClean="0"/>
              <a:t>3. </a:t>
            </a:r>
            <a:r>
              <a:rPr lang="en-US" dirty="0" smtClean="0"/>
              <a:t>What type of bond holds the “backbone” together? Why is this important?</a:t>
            </a:r>
          </a:p>
          <a:p>
            <a:pPr lvl="1"/>
            <a:r>
              <a:rPr lang="en-US" b="1" dirty="0" smtClean="0"/>
              <a:t>4.</a:t>
            </a:r>
            <a:r>
              <a:rPr lang="en-US" dirty="0" smtClean="0"/>
              <a:t> Will the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ever leave the nucleus?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6114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3 (</a:t>
            </a:r>
            <a:r>
              <a:rPr lang="en-US" sz="2800" b="1" u="sng" dirty="0"/>
              <a:t>6 minutes):</a:t>
            </a:r>
            <a:endParaRPr lang="en-US" sz="2800" b="1" u="sng" dirty="0" smtClean="0"/>
          </a:p>
          <a:p>
            <a:pPr lvl="1"/>
            <a:r>
              <a:rPr lang="en-US" b="1" dirty="0" smtClean="0"/>
              <a:t>1.</a:t>
            </a:r>
            <a:r>
              <a:rPr lang="en-US" dirty="0" smtClean="0"/>
              <a:t> Create an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strand from the complimentary strand of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…</a:t>
            </a:r>
            <a:r>
              <a:rPr lang="en-US" b="1" dirty="0" smtClean="0"/>
              <a:t> </a:t>
            </a:r>
            <a:r>
              <a:rPr lang="en-US" dirty="0" smtClean="0"/>
              <a:t>where should this occur in your drawing?</a:t>
            </a:r>
          </a:p>
          <a:p>
            <a:pPr lvl="1"/>
            <a:r>
              <a:rPr lang="en-US" dirty="0" smtClean="0"/>
              <a:t>Identify the name of the process occurring and label on the paper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SIGN </a:t>
            </a:r>
            <a:r>
              <a:rPr lang="en-US" b="1" dirty="0">
                <a:solidFill>
                  <a:srgbClr val="FF0000"/>
                </a:solidFill>
              </a:rPr>
              <a:t>YOUR GROUP </a:t>
            </a:r>
            <a:r>
              <a:rPr lang="en-US" b="1" dirty="0" smtClean="0">
                <a:solidFill>
                  <a:srgbClr val="FF0000"/>
                </a:solidFill>
              </a:rPr>
              <a:t>NAME NEXT TO YOUR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b="1" dirty="0" smtClean="0">
                <a:solidFill>
                  <a:srgbClr val="FF0000"/>
                </a:solidFill>
              </a:rPr>
              <a:t> STRAND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Answer the following questions on your question sheet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Compare and contrast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RNA</a:t>
            </a:r>
            <a:r>
              <a:rPr lang="en-US" dirty="0" smtClean="0"/>
              <a:t>. How are they alike? How are they different? Make sure to identify the </a:t>
            </a:r>
            <a:r>
              <a:rPr lang="en-US" b="1" dirty="0" smtClean="0"/>
              <a:t>three (3)</a:t>
            </a:r>
            <a:r>
              <a:rPr lang="en-US" dirty="0" smtClean="0"/>
              <a:t> major differences</a:t>
            </a:r>
          </a:p>
          <a:p>
            <a:pPr lvl="1"/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en-US" dirty="0" smtClean="0"/>
              <a:t> What happens if there is a mistake while making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4 (</a:t>
            </a:r>
            <a:r>
              <a:rPr lang="en-US" sz="2800" b="1" u="sng" dirty="0"/>
              <a:t>6 minutes):</a:t>
            </a:r>
            <a:endParaRPr lang="en-US" sz="2800" b="1" u="sng" dirty="0" smtClean="0"/>
          </a:p>
          <a:p>
            <a:pPr lvl="1"/>
            <a:r>
              <a:rPr lang="en-US" b="1" dirty="0" smtClean="0"/>
              <a:t>1.</a:t>
            </a:r>
            <a:r>
              <a:rPr lang="en-US" dirty="0" smtClean="0"/>
              <a:t> Using segmented arrows, show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strand leaving the nucleus to travel to its next destination… the ____________.</a:t>
            </a:r>
          </a:p>
          <a:p>
            <a:pPr lvl="1"/>
            <a:r>
              <a:rPr lang="en-US" b="1" dirty="0" smtClean="0"/>
              <a:t>2.</a:t>
            </a:r>
            <a:r>
              <a:rPr lang="en-US" dirty="0" smtClean="0"/>
              <a:t> Create a drawing of this organelle and re-create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strand at its destination ready for the next step in the process.</a:t>
            </a:r>
            <a:endParaRPr lang="en-US" dirty="0"/>
          </a:p>
          <a:p>
            <a:pPr marL="32004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SIGN YOUR GROUP </a:t>
            </a:r>
            <a:r>
              <a:rPr lang="en-US" b="1" dirty="0" smtClean="0">
                <a:solidFill>
                  <a:srgbClr val="FF0000"/>
                </a:solidFill>
              </a:rPr>
              <a:t>NAME NEXT TO THE ORGANELLE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Answer the following questions on your question sheet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Why does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leave the nucleus and not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?</a:t>
            </a:r>
          </a:p>
          <a:p>
            <a:pPr lvl="1"/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en-US" dirty="0" smtClean="0"/>
              <a:t> What happens if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/>
              <a:t> never reaches its destination?</a:t>
            </a:r>
          </a:p>
          <a:p>
            <a:pPr lvl="1"/>
            <a:r>
              <a:rPr lang="en-US" dirty="0" smtClean="0"/>
              <a:t>3. What type(s) of </a:t>
            </a:r>
            <a:r>
              <a:rPr lang="en-US" b="1" dirty="0" smtClean="0"/>
              <a:t>RNA</a:t>
            </a:r>
            <a:r>
              <a:rPr lang="en-US" dirty="0" smtClean="0"/>
              <a:t> will meet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at its destination?</a:t>
            </a:r>
          </a:p>
        </p:txBody>
      </p:sp>
    </p:spTree>
    <p:extLst>
      <p:ext uri="{BB962C8B-B14F-4D97-AF65-F5344CB8AC3E}">
        <p14:creationId xmlns:p14="http://schemas.microsoft.com/office/powerpoint/2010/main" val="212335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4 (</a:t>
            </a:r>
            <a:r>
              <a:rPr lang="en-US" sz="2800" b="1" u="sng" dirty="0"/>
              <a:t>6 minutes):</a:t>
            </a:r>
            <a:endParaRPr lang="en-US" sz="2800" b="1" u="sng" dirty="0" smtClean="0"/>
          </a:p>
          <a:p>
            <a:pPr lvl="1"/>
            <a:r>
              <a:rPr lang="en-US" b="1" dirty="0" smtClean="0"/>
              <a:t>1.</a:t>
            </a:r>
            <a:r>
              <a:rPr lang="en-US" dirty="0" smtClean="0"/>
              <a:t> Using segmented arrows, show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strand leaving the nucleus to travel to its next destination… the </a:t>
            </a:r>
            <a:r>
              <a:rPr lang="en-US" b="1" u="sng" dirty="0" smtClean="0">
                <a:solidFill>
                  <a:srgbClr val="FF0000"/>
                </a:solidFill>
              </a:rPr>
              <a:t>ribosome</a:t>
            </a:r>
          </a:p>
          <a:p>
            <a:pPr lvl="1"/>
            <a:r>
              <a:rPr lang="en-US" b="1" dirty="0" smtClean="0"/>
              <a:t>2.</a:t>
            </a:r>
            <a:r>
              <a:rPr lang="en-US" dirty="0" smtClean="0"/>
              <a:t> Create a drawing of this organelle and re-create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strand at its destination ready for the next step in the process.</a:t>
            </a:r>
            <a:endParaRPr lang="en-US" dirty="0"/>
          </a:p>
          <a:p>
            <a:pPr marL="32004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SIGN YOUR GROUP </a:t>
            </a:r>
            <a:r>
              <a:rPr lang="en-US" b="1" dirty="0" smtClean="0">
                <a:solidFill>
                  <a:srgbClr val="FF0000"/>
                </a:solidFill>
              </a:rPr>
              <a:t>NAME NEXT TO THE ORGANELLE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Answer the following questions on your question sheet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Why does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leave the nucleus and not </a:t>
            </a:r>
            <a:r>
              <a:rPr lang="en-US" b="1" dirty="0" smtClean="0">
                <a:solidFill>
                  <a:srgbClr val="FF0000"/>
                </a:solidFill>
              </a:rPr>
              <a:t>DNA</a:t>
            </a:r>
            <a:r>
              <a:rPr lang="en-US" dirty="0" smtClean="0"/>
              <a:t>?</a:t>
            </a:r>
          </a:p>
          <a:p>
            <a:pPr lvl="1"/>
            <a:r>
              <a:rPr lang="en-US" b="1" dirty="0"/>
              <a:t>2</a:t>
            </a:r>
            <a:r>
              <a:rPr lang="en-US" b="1" dirty="0" smtClean="0"/>
              <a:t>.</a:t>
            </a:r>
            <a:r>
              <a:rPr lang="en-US" dirty="0" smtClean="0"/>
              <a:t> What happens if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/>
              <a:t> never reaches its destination?</a:t>
            </a:r>
          </a:p>
          <a:p>
            <a:pPr lvl="1"/>
            <a:r>
              <a:rPr lang="en-US" dirty="0" smtClean="0"/>
              <a:t>3. What type(s) of </a:t>
            </a:r>
            <a:r>
              <a:rPr lang="en-US" b="1" dirty="0" smtClean="0"/>
              <a:t>RNA</a:t>
            </a:r>
            <a:r>
              <a:rPr lang="en-US" dirty="0" smtClean="0"/>
              <a:t> will meet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at its destination?</a:t>
            </a:r>
          </a:p>
        </p:txBody>
      </p:sp>
    </p:spTree>
    <p:extLst>
      <p:ext uri="{BB962C8B-B14F-4D97-AF65-F5344CB8AC3E}">
        <p14:creationId xmlns:p14="http://schemas.microsoft.com/office/powerpoint/2010/main" val="104441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5 (6 minutes):</a:t>
            </a:r>
            <a:endParaRPr lang="en-US" b="1" dirty="0" smtClean="0"/>
          </a:p>
          <a:p>
            <a:pPr lvl="1"/>
            <a:r>
              <a:rPr lang="en-US" b="1" dirty="0" smtClean="0"/>
              <a:t>1.</a:t>
            </a:r>
            <a:r>
              <a:rPr lang="en-US" dirty="0" smtClean="0"/>
              <a:t> Every 3 nucleotides on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strand is called a ________.</a:t>
            </a:r>
          </a:p>
          <a:p>
            <a:pPr lvl="2"/>
            <a:r>
              <a:rPr lang="en-US" sz="2000" dirty="0" smtClean="0"/>
              <a:t>Using slash marks (/), break the </a:t>
            </a:r>
            <a:r>
              <a:rPr lang="en-US" sz="2000" b="1" dirty="0" smtClean="0">
                <a:solidFill>
                  <a:srgbClr val="00B0F0"/>
                </a:solidFill>
              </a:rPr>
              <a:t>mRNA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into individual ________.</a:t>
            </a:r>
          </a:p>
          <a:p>
            <a:pPr lvl="1"/>
            <a:r>
              <a:rPr lang="en-US" b="1" dirty="0" smtClean="0"/>
              <a:t>2.</a:t>
            </a:r>
            <a:r>
              <a:rPr lang="en-US" dirty="0" smtClean="0"/>
              <a:t> Create and show the correct matching sequence of </a:t>
            </a:r>
            <a:r>
              <a:rPr lang="en-US" b="1" dirty="0" err="1" smtClean="0">
                <a:solidFill>
                  <a:srgbClr val="7030A0"/>
                </a:solidFill>
              </a:rPr>
              <a:t>tRNA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directly below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</a:p>
          <a:p>
            <a:pPr lvl="2"/>
            <a:r>
              <a:rPr lang="en-US" sz="2000" dirty="0"/>
              <a:t>Using slash marks (/), break the </a:t>
            </a:r>
            <a:r>
              <a:rPr lang="en-US" sz="2000" b="1" dirty="0" err="1" smtClean="0">
                <a:solidFill>
                  <a:srgbClr val="7030A0"/>
                </a:solidFill>
              </a:rPr>
              <a:t>tRNA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/>
              <a:t>into individual </a:t>
            </a:r>
            <a:r>
              <a:rPr lang="en-US" sz="2000" dirty="0" smtClean="0"/>
              <a:t>________.</a:t>
            </a:r>
            <a:endParaRPr lang="en-US" sz="2000" b="1" dirty="0" smtClean="0">
              <a:solidFill>
                <a:srgbClr val="00B0F0"/>
              </a:solidFill>
            </a:endParaRPr>
          </a:p>
          <a:p>
            <a:pPr marL="32004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SIGN YOUR GROUP NAME NEXT TO THE </a:t>
            </a:r>
            <a:r>
              <a:rPr lang="en-US" b="1" dirty="0" err="1">
                <a:solidFill>
                  <a:srgbClr val="7030A0"/>
                </a:solidFill>
              </a:rPr>
              <a:t>tRNA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Answer the following questions in complete sentences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Which strand contains the </a:t>
            </a:r>
            <a:r>
              <a:rPr lang="en-US" b="1" dirty="0" smtClean="0">
                <a:solidFill>
                  <a:srgbClr val="00B050"/>
                </a:solidFill>
              </a:rPr>
              <a:t>codons</a:t>
            </a:r>
            <a:r>
              <a:rPr lang="en-US" dirty="0" smtClean="0"/>
              <a:t>?</a:t>
            </a:r>
          </a:p>
          <a:p>
            <a:pPr lvl="1"/>
            <a:r>
              <a:rPr lang="en-US" b="1" dirty="0" smtClean="0"/>
              <a:t>2.</a:t>
            </a:r>
            <a:r>
              <a:rPr lang="en-US" dirty="0" smtClean="0"/>
              <a:t> Which strand contains the </a:t>
            </a:r>
            <a:r>
              <a:rPr lang="en-US" b="1" dirty="0" smtClean="0">
                <a:solidFill>
                  <a:srgbClr val="00B050"/>
                </a:solidFill>
              </a:rPr>
              <a:t>anti-codons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3. What to </a:t>
            </a:r>
            <a:r>
              <a:rPr lang="en-US" b="1" dirty="0" smtClean="0">
                <a:solidFill>
                  <a:srgbClr val="00B050"/>
                </a:solidFill>
              </a:rPr>
              <a:t>codons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i="1" dirty="0" smtClean="0"/>
              <a:t>code</a:t>
            </a:r>
            <a:r>
              <a:rPr lang="en-US" dirty="0" smtClean="0"/>
              <a:t> for?</a:t>
            </a:r>
          </a:p>
        </p:txBody>
      </p:sp>
    </p:spTree>
    <p:extLst>
      <p:ext uri="{BB962C8B-B14F-4D97-AF65-F5344CB8AC3E}">
        <p14:creationId xmlns:p14="http://schemas.microsoft.com/office/powerpoint/2010/main" val="21216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8392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5 (6 minutes</a:t>
            </a:r>
            <a:r>
              <a:rPr lang="en-US" sz="2800" b="1" u="sng" dirty="0"/>
              <a:t>):</a:t>
            </a:r>
            <a:endParaRPr lang="en-US" b="1" dirty="0" smtClean="0"/>
          </a:p>
          <a:p>
            <a:pPr lvl="1"/>
            <a:r>
              <a:rPr lang="en-US" b="1" dirty="0" smtClean="0"/>
              <a:t>1.</a:t>
            </a:r>
            <a:r>
              <a:rPr lang="en-US" dirty="0" smtClean="0"/>
              <a:t> Every 3 nucleotides on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strand is called a </a:t>
            </a:r>
            <a:r>
              <a:rPr lang="en-US" dirty="0" smtClean="0">
                <a:solidFill>
                  <a:srgbClr val="FF0000"/>
                </a:solidFill>
              </a:rPr>
              <a:t>__</a:t>
            </a:r>
            <a:r>
              <a:rPr lang="en-US" u="sng" dirty="0" smtClean="0">
                <a:solidFill>
                  <a:srgbClr val="FF0000"/>
                </a:solidFill>
              </a:rPr>
              <a:t>codon___</a:t>
            </a:r>
            <a:r>
              <a:rPr lang="en-US" dirty="0" smtClean="0"/>
              <a:t>.</a:t>
            </a:r>
          </a:p>
          <a:p>
            <a:pPr lvl="2"/>
            <a:r>
              <a:rPr lang="en-US" sz="2000" dirty="0" smtClean="0"/>
              <a:t>Using slash marks (/), break the </a:t>
            </a:r>
            <a:r>
              <a:rPr lang="en-US" sz="2000" b="1" dirty="0" smtClean="0">
                <a:solidFill>
                  <a:srgbClr val="00B0F0"/>
                </a:solidFill>
              </a:rPr>
              <a:t>mRNA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smtClean="0"/>
              <a:t>into individual </a:t>
            </a:r>
            <a:r>
              <a:rPr lang="en-US" sz="2000" dirty="0" smtClean="0">
                <a:solidFill>
                  <a:srgbClr val="FF0000"/>
                </a:solidFill>
              </a:rPr>
              <a:t>__</a:t>
            </a:r>
            <a:r>
              <a:rPr lang="en-US" sz="2000" u="sng" dirty="0" smtClean="0">
                <a:solidFill>
                  <a:srgbClr val="FF0000"/>
                </a:solidFill>
              </a:rPr>
              <a:t>codons_</a:t>
            </a:r>
            <a:r>
              <a:rPr lang="en-US" sz="2000" dirty="0" smtClean="0"/>
              <a:t>.</a:t>
            </a:r>
          </a:p>
          <a:p>
            <a:pPr lvl="1"/>
            <a:r>
              <a:rPr lang="en-US" b="1" dirty="0" smtClean="0"/>
              <a:t>2.</a:t>
            </a:r>
            <a:r>
              <a:rPr lang="en-US" dirty="0" smtClean="0"/>
              <a:t> Create and show the correct matching sequence of </a:t>
            </a:r>
            <a:r>
              <a:rPr lang="en-US" b="1" dirty="0" err="1" smtClean="0">
                <a:solidFill>
                  <a:srgbClr val="7030A0"/>
                </a:solidFill>
              </a:rPr>
              <a:t>tRNA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directly below the </a:t>
            </a:r>
            <a:r>
              <a:rPr lang="en-US" b="1" dirty="0" smtClean="0">
                <a:solidFill>
                  <a:srgbClr val="00B0F0"/>
                </a:solidFill>
              </a:rPr>
              <a:t>mRNA</a:t>
            </a:r>
          </a:p>
          <a:p>
            <a:pPr lvl="2"/>
            <a:r>
              <a:rPr lang="en-US" sz="2000" dirty="0"/>
              <a:t>Using slash marks (/), break the </a:t>
            </a:r>
            <a:r>
              <a:rPr lang="en-US" sz="2000" b="1" dirty="0" err="1" smtClean="0">
                <a:solidFill>
                  <a:srgbClr val="7030A0"/>
                </a:solidFill>
              </a:rPr>
              <a:t>tRNA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/>
              <a:t>into individual </a:t>
            </a:r>
            <a:r>
              <a:rPr lang="en-US" sz="2000" u="sng" dirty="0" smtClean="0">
                <a:solidFill>
                  <a:srgbClr val="FF0000"/>
                </a:solidFill>
              </a:rPr>
              <a:t>anti-codons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SIGN YOUR GROUP </a:t>
            </a:r>
            <a:r>
              <a:rPr lang="en-US" b="1" dirty="0" smtClean="0">
                <a:solidFill>
                  <a:srgbClr val="FF0000"/>
                </a:solidFill>
              </a:rPr>
              <a:t>NAME NEXT TO THE </a:t>
            </a:r>
            <a:r>
              <a:rPr lang="en-US" b="1" dirty="0" err="1">
                <a:solidFill>
                  <a:srgbClr val="7030A0"/>
                </a:solidFill>
              </a:rPr>
              <a:t>tRNA</a:t>
            </a:r>
            <a:r>
              <a:rPr lang="en-US" dirty="0">
                <a:solidFill>
                  <a:srgbClr val="7030A0"/>
                </a:solidFill>
              </a:rPr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/>
              <a:t>Answer the following questions in complete sentences</a:t>
            </a:r>
          </a:p>
          <a:p>
            <a:pPr lvl="1"/>
            <a:r>
              <a:rPr lang="en-US" b="1" dirty="0" smtClean="0"/>
              <a:t>1</a:t>
            </a:r>
            <a:r>
              <a:rPr lang="en-US" b="1" dirty="0"/>
              <a:t>.</a:t>
            </a:r>
            <a:r>
              <a:rPr lang="en-US" dirty="0"/>
              <a:t> Which strand contains the </a:t>
            </a:r>
            <a:r>
              <a:rPr lang="en-US" b="1" dirty="0">
                <a:solidFill>
                  <a:srgbClr val="00B050"/>
                </a:solidFill>
              </a:rPr>
              <a:t>codons</a:t>
            </a:r>
            <a:r>
              <a:rPr lang="en-US" dirty="0"/>
              <a:t>?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Which strand contains the </a:t>
            </a:r>
            <a:r>
              <a:rPr lang="en-US" b="1" dirty="0">
                <a:solidFill>
                  <a:srgbClr val="00B050"/>
                </a:solidFill>
              </a:rPr>
              <a:t>anti-codons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3. What to </a:t>
            </a:r>
            <a:r>
              <a:rPr lang="en-US" b="1" dirty="0">
                <a:solidFill>
                  <a:srgbClr val="00B050"/>
                </a:solidFill>
              </a:rPr>
              <a:t>codons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i="1" dirty="0"/>
              <a:t>code</a:t>
            </a:r>
            <a:r>
              <a:rPr lang="en-US" dirty="0"/>
              <a:t> for?</a:t>
            </a:r>
          </a:p>
        </p:txBody>
      </p:sp>
    </p:spTree>
    <p:extLst>
      <p:ext uri="{BB962C8B-B14F-4D97-AF65-F5344CB8AC3E}">
        <p14:creationId xmlns:p14="http://schemas.microsoft.com/office/powerpoint/2010/main" val="38966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6 (6 minutes):</a:t>
            </a:r>
          </a:p>
          <a:p>
            <a:pPr lvl="1"/>
            <a:r>
              <a:rPr lang="en-US" b="1" dirty="0" smtClean="0"/>
              <a:t>1. </a:t>
            </a:r>
            <a:r>
              <a:rPr lang="en-US" dirty="0" smtClean="0"/>
              <a:t>Using the </a:t>
            </a:r>
            <a:r>
              <a:rPr lang="en-US" b="1" u="sng" dirty="0" smtClean="0"/>
              <a:t>Amino Acid Chart </a:t>
            </a:r>
            <a:r>
              <a:rPr lang="en-US" dirty="0" smtClean="0"/>
              <a:t>provided, </a:t>
            </a:r>
            <a:r>
              <a:rPr lang="en-US" b="1" dirty="0" smtClean="0">
                <a:solidFill>
                  <a:srgbClr val="00B0F0"/>
                </a:solidFill>
              </a:rPr>
              <a:t>translate</a:t>
            </a:r>
            <a:r>
              <a:rPr lang="en-US" dirty="0" smtClean="0"/>
              <a:t> and label the correct sequence of amino acids directly below the </a:t>
            </a:r>
            <a:r>
              <a:rPr lang="en-US" b="1" dirty="0" err="1" smtClean="0">
                <a:solidFill>
                  <a:srgbClr val="7030A0"/>
                </a:solidFill>
              </a:rPr>
              <a:t>tRNA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sequence</a:t>
            </a:r>
          </a:p>
          <a:p>
            <a:pPr lvl="1"/>
            <a:r>
              <a:rPr lang="en-US" sz="2400" b="1" dirty="0" smtClean="0"/>
              <a:t>2.</a:t>
            </a:r>
            <a:r>
              <a:rPr lang="en-US" sz="2400" dirty="0" smtClean="0"/>
              <a:t>  Re-write the sequence of amino acids as a chain... Forming a _____.</a:t>
            </a:r>
          </a:p>
          <a:p>
            <a:pPr marL="32004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SIGN </a:t>
            </a:r>
            <a:r>
              <a:rPr lang="en-US" b="1" dirty="0">
                <a:solidFill>
                  <a:srgbClr val="FF0000"/>
                </a:solidFill>
              </a:rPr>
              <a:t>YOUR GROUP </a:t>
            </a:r>
            <a:r>
              <a:rPr lang="en-US" b="1" dirty="0" smtClean="0">
                <a:solidFill>
                  <a:srgbClr val="FF0000"/>
                </a:solidFill>
              </a:rPr>
              <a:t>NAME NEXT TO YOUR CHAIN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Answer the following questions in complete sentences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What could be the result if some of the </a:t>
            </a:r>
            <a:r>
              <a:rPr lang="en-US" b="1" dirty="0" smtClean="0">
                <a:solidFill>
                  <a:srgbClr val="00B050"/>
                </a:solidFill>
              </a:rPr>
              <a:t>nucleotides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had been replicated or transcribed incorrectly? </a:t>
            </a:r>
          </a:p>
        </p:txBody>
      </p:sp>
    </p:spTree>
    <p:extLst>
      <p:ext uri="{BB962C8B-B14F-4D97-AF65-F5344CB8AC3E}">
        <p14:creationId xmlns:p14="http://schemas.microsoft.com/office/powerpoint/2010/main" val="19073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6 (6 minutes):</a:t>
            </a:r>
          </a:p>
          <a:p>
            <a:pPr lvl="1"/>
            <a:r>
              <a:rPr lang="en-US" b="1" dirty="0" smtClean="0"/>
              <a:t>1. </a:t>
            </a:r>
            <a:r>
              <a:rPr lang="en-US" dirty="0" smtClean="0"/>
              <a:t>Using the </a:t>
            </a:r>
            <a:r>
              <a:rPr lang="en-US" b="1" u="sng" dirty="0" smtClean="0"/>
              <a:t>Amino Acid Chart </a:t>
            </a:r>
            <a:r>
              <a:rPr lang="en-US" dirty="0" smtClean="0"/>
              <a:t>provided, </a:t>
            </a:r>
            <a:r>
              <a:rPr lang="en-US" b="1" dirty="0" smtClean="0">
                <a:solidFill>
                  <a:srgbClr val="00B0F0"/>
                </a:solidFill>
              </a:rPr>
              <a:t>translate</a:t>
            </a:r>
            <a:r>
              <a:rPr lang="en-US" dirty="0" smtClean="0"/>
              <a:t> and label the correct sequence of amino acids directly below the </a:t>
            </a:r>
            <a:r>
              <a:rPr lang="en-US" b="1" dirty="0" err="1" smtClean="0">
                <a:solidFill>
                  <a:srgbClr val="7030A0"/>
                </a:solidFill>
              </a:rPr>
              <a:t>tRNA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sequence</a:t>
            </a:r>
          </a:p>
          <a:p>
            <a:pPr lvl="1"/>
            <a:r>
              <a:rPr lang="en-US" sz="2400" b="1" dirty="0" smtClean="0"/>
              <a:t>2.</a:t>
            </a:r>
            <a:r>
              <a:rPr lang="en-US" sz="2400" dirty="0" smtClean="0"/>
              <a:t>  Re-write the sequence of amino acids as a chain... Forming a </a:t>
            </a:r>
            <a:r>
              <a:rPr lang="en-US" sz="2400" u="sng" dirty="0" smtClean="0">
                <a:solidFill>
                  <a:srgbClr val="FF0000"/>
                </a:solidFill>
              </a:rPr>
              <a:t>polypeptide/protein</a:t>
            </a:r>
          </a:p>
          <a:p>
            <a:pPr marL="32004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32004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SIGN </a:t>
            </a:r>
            <a:r>
              <a:rPr lang="en-US" b="1" dirty="0">
                <a:solidFill>
                  <a:srgbClr val="FF0000"/>
                </a:solidFill>
              </a:rPr>
              <a:t>YOUR GROUP </a:t>
            </a:r>
            <a:r>
              <a:rPr lang="en-US" b="1" dirty="0" smtClean="0">
                <a:solidFill>
                  <a:srgbClr val="FF0000"/>
                </a:solidFill>
              </a:rPr>
              <a:t>NAME NEXT TO YOUR CHAIN</a:t>
            </a:r>
            <a:endParaRPr lang="en-US" b="1" dirty="0" smtClean="0">
              <a:solidFill>
                <a:srgbClr val="00B0F0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Answer the following questions in complete sentences</a:t>
            </a:r>
          </a:p>
          <a:p>
            <a:pPr lvl="1"/>
            <a:r>
              <a:rPr lang="en-US" b="1" dirty="0"/>
              <a:t>1</a:t>
            </a:r>
            <a:r>
              <a:rPr lang="en-US" b="1" dirty="0" smtClean="0"/>
              <a:t>.</a:t>
            </a:r>
            <a:r>
              <a:rPr lang="en-US" dirty="0" smtClean="0"/>
              <a:t> What could be the result if some of the </a:t>
            </a:r>
            <a:r>
              <a:rPr lang="en-US" b="1" dirty="0" smtClean="0">
                <a:solidFill>
                  <a:srgbClr val="00B050"/>
                </a:solidFill>
              </a:rPr>
              <a:t>nucleotides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had been replicated or transcribed incorrectly? </a:t>
            </a:r>
          </a:p>
        </p:txBody>
      </p:sp>
    </p:spTree>
    <p:extLst>
      <p:ext uri="{BB962C8B-B14F-4D97-AF65-F5344CB8AC3E}">
        <p14:creationId xmlns:p14="http://schemas.microsoft.com/office/powerpoint/2010/main" val="98619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Station 7 (rotate):</a:t>
            </a:r>
          </a:p>
          <a:p>
            <a:pPr lvl="1"/>
            <a:r>
              <a:rPr lang="en-US" sz="4000" dirty="0" smtClean="0"/>
              <a:t>Double check the work of previous groups to your </a:t>
            </a:r>
            <a:r>
              <a:rPr lang="en-US" sz="4000" b="1" dirty="0" smtClean="0">
                <a:solidFill>
                  <a:srgbClr val="FF0000"/>
                </a:solidFill>
              </a:rPr>
              <a:t>original</a:t>
            </a:r>
            <a:r>
              <a:rPr lang="en-US" sz="4000" b="1" dirty="0" smtClean="0"/>
              <a:t> </a:t>
            </a:r>
            <a:r>
              <a:rPr lang="en-US" sz="4000" b="1" dirty="0">
                <a:solidFill>
                  <a:srgbClr val="FF0000"/>
                </a:solidFill>
              </a:rPr>
              <a:t>k</a:t>
            </a:r>
            <a:r>
              <a:rPr lang="en-US" sz="4000" b="1" dirty="0" smtClean="0">
                <a:solidFill>
                  <a:srgbClr val="FF0000"/>
                </a:solidFill>
              </a:rPr>
              <a:t>ey</a:t>
            </a:r>
            <a:r>
              <a:rPr lang="en-US" sz="4000" b="1" dirty="0" smtClean="0"/>
              <a:t>!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3626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Replication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7030A0"/>
                </a:solidFill>
              </a:rPr>
              <a:t>Transcription</a:t>
            </a:r>
            <a:r>
              <a:rPr lang="en-US" b="1" dirty="0" smtClean="0"/>
              <a:t> – </a:t>
            </a:r>
            <a:r>
              <a:rPr lang="en-US" b="1" dirty="0" smtClean="0">
                <a:solidFill>
                  <a:srgbClr val="00B0F0"/>
                </a:solidFill>
              </a:rPr>
              <a:t>Translation</a:t>
            </a:r>
            <a:r>
              <a:rPr lang="en-US" b="1" dirty="0" smtClean="0"/>
              <a:t> Class Activity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763000" cy="525780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Summary:</a:t>
            </a:r>
          </a:p>
          <a:p>
            <a:pPr lvl="1"/>
            <a:r>
              <a:rPr lang="en-US" sz="3200" dirty="0" smtClean="0"/>
              <a:t>Where does </a:t>
            </a:r>
            <a:r>
              <a:rPr lang="en-US" sz="3200" b="1" u="sng" dirty="0" smtClean="0">
                <a:solidFill>
                  <a:srgbClr val="FF0000"/>
                </a:solidFill>
              </a:rPr>
              <a:t>replication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take place?</a:t>
            </a:r>
          </a:p>
          <a:p>
            <a:pPr lvl="2"/>
            <a:r>
              <a:rPr lang="en-US" sz="3200" dirty="0" smtClean="0"/>
              <a:t>What is the result?</a:t>
            </a:r>
          </a:p>
          <a:p>
            <a:pPr lvl="1"/>
            <a:r>
              <a:rPr lang="en-US" sz="3200" dirty="0" smtClean="0"/>
              <a:t>Where does </a:t>
            </a:r>
            <a:r>
              <a:rPr lang="en-US" sz="3200" b="1" u="sng" dirty="0" smtClean="0">
                <a:solidFill>
                  <a:srgbClr val="7030A0"/>
                </a:solidFill>
              </a:rPr>
              <a:t>transcription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smtClean="0"/>
              <a:t>take place?</a:t>
            </a:r>
          </a:p>
          <a:p>
            <a:pPr lvl="2"/>
            <a:r>
              <a:rPr lang="en-US" sz="3200" dirty="0" smtClean="0"/>
              <a:t>What is the result?</a:t>
            </a:r>
          </a:p>
          <a:p>
            <a:pPr lvl="1"/>
            <a:r>
              <a:rPr lang="en-US" sz="3200" dirty="0" smtClean="0"/>
              <a:t>Where does </a:t>
            </a:r>
            <a:r>
              <a:rPr lang="en-US" sz="3200" b="1" u="sng" dirty="0" smtClean="0">
                <a:solidFill>
                  <a:srgbClr val="00B0F0"/>
                </a:solidFill>
              </a:rPr>
              <a:t>translation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take place?</a:t>
            </a:r>
          </a:p>
          <a:p>
            <a:pPr lvl="2"/>
            <a:r>
              <a:rPr lang="en-US" sz="3200" dirty="0" smtClean="0"/>
              <a:t>What is the result?</a:t>
            </a:r>
          </a:p>
        </p:txBody>
      </p:sp>
    </p:spTree>
    <p:extLst>
      <p:ext uri="{BB962C8B-B14F-4D97-AF65-F5344CB8AC3E}">
        <p14:creationId xmlns:p14="http://schemas.microsoft.com/office/powerpoint/2010/main" val="5399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1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3389784" y="609600"/>
            <a:ext cx="2020416" cy="5682803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7763" y="2296839"/>
            <a:ext cx="3290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Beginning formation of one side of a </a:t>
            </a:r>
            <a:r>
              <a:rPr lang="en-US" sz="3600" b="1" dirty="0" smtClean="0">
                <a:solidFill>
                  <a:srgbClr val="FF0000"/>
                </a:solidFill>
              </a:rPr>
              <a:t>DNA</a:t>
            </a:r>
            <a:r>
              <a:rPr lang="en-US" sz="3600" dirty="0" smtClean="0"/>
              <a:t> strand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25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3389784" y="609600"/>
            <a:ext cx="2020416" cy="5682803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47763" y="2296839"/>
            <a:ext cx="3290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Beginning formation of one side of a </a:t>
            </a:r>
            <a:r>
              <a:rPr lang="en-US" sz="3600" b="1" dirty="0" smtClean="0">
                <a:solidFill>
                  <a:srgbClr val="FF0000"/>
                </a:solidFill>
              </a:rPr>
              <a:t>DNA</a:t>
            </a:r>
            <a:r>
              <a:rPr lang="en-US" sz="3600" dirty="0" smtClean="0"/>
              <a:t> strand</a:t>
            </a:r>
          </a:p>
          <a:p>
            <a:endParaRPr lang="en-US" sz="3600" dirty="0"/>
          </a:p>
          <a:p>
            <a:r>
              <a:rPr lang="en-US" sz="4000" i="1" dirty="0" smtClean="0">
                <a:solidFill>
                  <a:srgbClr val="0070C0"/>
                </a:solidFill>
              </a:rPr>
              <a:t>What next?</a:t>
            </a:r>
            <a:endParaRPr lang="en-US" sz="40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161184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2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161184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3237384" y="1447800"/>
            <a:ext cx="1334616" cy="17526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98876" y="3352800"/>
            <a:ext cx="42879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Bonds form between the </a:t>
            </a:r>
            <a:r>
              <a:rPr lang="en-US" sz="2800" b="1" i="1" dirty="0" smtClean="0">
                <a:solidFill>
                  <a:srgbClr val="00B050"/>
                </a:solidFill>
              </a:rPr>
              <a:t>nitrogenous bases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dirty="0" smtClean="0"/>
              <a:t>to connect the opposite side of the </a:t>
            </a:r>
            <a:r>
              <a:rPr lang="en-US" sz="2800" b="1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strand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41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161184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4" y="1886755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4114800" cy="4800600"/>
          </a:xfrm>
        </p:spPr>
        <p:txBody>
          <a:bodyPr>
            <a:normAutofit/>
          </a:bodyPr>
          <a:lstStyle/>
          <a:p>
            <a:endParaRPr lang="en-US" sz="2400" b="0" dirty="0" smtClean="0"/>
          </a:p>
          <a:p>
            <a:r>
              <a:rPr lang="en-US" sz="2400" b="0" dirty="0" smtClean="0"/>
              <a:t>Our chromosomes are made of tightly bound genetic material called </a:t>
            </a:r>
            <a:r>
              <a:rPr lang="en-US" sz="2400" dirty="0" smtClean="0">
                <a:solidFill>
                  <a:srgbClr val="FF0000"/>
                </a:solidFill>
              </a:rPr>
              <a:t>DNA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591943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161184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4" y="1886755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9784" y="3340996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161184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4" y="1886755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9784" y="3340996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542183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5712768" y="457200"/>
            <a:ext cx="705409" cy="5943599"/>
          </a:xfrm>
          <a:prstGeom prst="rightBrace">
            <a:avLst>
              <a:gd name="adj1" fmla="val 8333"/>
              <a:gd name="adj2" fmla="val 50444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18177" y="3013500"/>
            <a:ext cx="2573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 stranded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DNA</a:t>
            </a:r>
            <a:r>
              <a:rPr lang="en-US" sz="2400" dirty="0" smtClean="0"/>
              <a:t> molecule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51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85800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2000" y="18288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400" y="32766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1066800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161184" y="4572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4" y="1886755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9784" y="3340996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537413" y="476840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Brace 9"/>
          <p:cNvSpPr/>
          <p:nvPr/>
        </p:nvSpPr>
        <p:spPr>
          <a:xfrm>
            <a:off x="5712768" y="457200"/>
            <a:ext cx="705409" cy="5943599"/>
          </a:xfrm>
          <a:prstGeom prst="rightBrace">
            <a:avLst>
              <a:gd name="adj1" fmla="val 8333"/>
              <a:gd name="adj2" fmla="val 50444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18177" y="3013500"/>
            <a:ext cx="2573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Double stranded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DNA</a:t>
            </a:r>
            <a:r>
              <a:rPr lang="en-US" sz="2400" dirty="0" smtClean="0"/>
              <a:t> molecule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122121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0868" y="264875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6292" y="410299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7031" y="553576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7773" y="685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0652" y="21291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3495" y="35769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23851" y="4953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1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534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 smtClean="0">
                <a:solidFill>
                  <a:srgbClr val="00B050"/>
                </a:solidFill>
              </a:rPr>
              <a:t>nitrogenous 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</p:txBody>
      </p:sp>
    </p:spTree>
    <p:extLst>
      <p:ext uri="{BB962C8B-B14F-4D97-AF65-F5344CB8AC3E}">
        <p14:creationId xmlns:p14="http://schemas.microsoft.com/office/powerpoint/2010/main" val="26272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 smtClean="0">
                <a:solidFill>
                  <a:srgbClr val="00B050"/>
                </a:solidFill>
              </a:rPr>
              <a:t>nitrogenous 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 smtClean="0">
                <a:solidFill>
                  <a:srgbClr val="00B050"/>
                </a:solidFill>
              </a:rPr>
              <a:t>nitrogenous bases</a:t>
            </a:r>
            <a:endParaRPr lang="en-US" sz="28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 smtClean="0">
                <a:solidFill>
                  <a:srgbClr val="00B050"/>
                </a:solidFill>
              </a:rPr>
              <a:t>nitrogenous bases</a:t>
            </a:r>
            <a:endParaRPr lang="en-US" sz="2800" i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3136900"/>
            <a:ext cx="2349500" cy="372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4648200"/>
            <a:ext cx="29591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4997450"/>
            <a:ext cx="2959100" cy="18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4800600"/>
            <a:ext cx="23495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3136900"/>
            <a:ext cx="2730500" cy="3721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4997450"/>
            <a:ext cx="1130300" cy="18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4648200"/>
            <a:ext cx="27305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5400000">
            <a:off x="2721769" y="5580867"/>
            <a:ext cx="700087" cy="65722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4800600"/>
            <a:ext cx="23495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4800600"/>
            <a:ext cx="27305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4997450"/>
            <a:ext cx="1130300" cy="18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4648200"/>
            <a:ext cx="6858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5400000">
            <a:off x="4855369" y="3801977"/>
            <a:ext cx="700087" cy="657226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 rot="5400000">
            <a:off x="5510212" y="3925803"/>
            <a:ext cx="457201" cy="40957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5400000">
            <a:off x="2721769" y="5580867"/>
            <a:ext cx="700087" cy="65722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2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4997450"/>
            <a:ext cx="838200" cy="18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4648200"/>
            <a:ext cx="6858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5400000">
            <a:off x="4855369" y="3801977"/>
            <a:ext cx="700087" cy="657226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 rot="5400000">
            <a:off x="5510212" y="3925803"/>
            <a:ext cx="457201" cy="40957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5400000">
            <a:off x="2721769" y="5580867"/>
            <a:ext cx="700087" cy="65722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5400000">
            <a:off x="5007769" y="5580870"/>
            <a:ext cx="700087" cy="657226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4997450"/>
            <a:ext cx="838200" cy="18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4648200"/>
            <a:ext cx="6858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5400000">
            <a:off x="4855369" y="3801977"/>
            <a:ext cx="700087" cy="657226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 rot="5400000">
            <a:off x="5510212" y="3925803"/>
            <a:ext cx="457201" cy="40957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5400000">
            <a:off x="2721769" y="5580867"/>
            <a:ext cx="700087" cy="65722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5400000">
            <a:off x="5007769" y="5580870"/>
            <a:ext cx="700087" cy="657226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400800" y="4112755"/>
            <a:ext cx="2514600" cy="21867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0070C0"/>
                </a:solidFill>
              </a:rPr>
              <a:t>Are there any observations you can make about their structure?</a:t>
            </a:r>
            <a:endParaRPr lang="en-US" sz="2800" b="0" i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47800"/>
            <a:ext cx="8001000" cy="522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9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4997450"/>
            <a:ext cx="838200" cy="18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4648200"/>
            <a:ext cx="6858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3136900"/>
            <a:ext cx="4483100" cy="1860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5400000">
            <a:off x="4855369" y="3801977"/>
            <a:ext cx="700087" cy="657226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 rot="5400000">
            <a:off x="5510212" y="3925803"/>
            <a:ext cx="457201" cy="40957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5400000">
            <a:off x="2721769" y="5580867"/>
            <a:ext cx="700087" cy="65722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5400000">
            <a:off x="5007769" y="5580870"/>
            <a:ext cx="700087" cy="657226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4997450"/>
            <a:ext cx="838200" cy="18240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0" y="4648200"/>
            <a:ext cx="685800" cy="501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3136900"/>
            <a:ext cx="4483100" cy="1860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4997450"/>
            <a:ext cx="4483100" cy="182406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gular Pentagon 11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5400000">
            <a:off x="4855369" y="3801977"/>
            <a:ext cx="700087" cy="657226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gular Pentagon 13"/>
          <p:cNvSpPr/>
          <p:nvPr/>
        </p:nvSpPr>
        <p:spPr>
          <a:xfrm rot="5400000">
            <a:off x="5510212" y="3925803"/>
            <a:ext cx="457201" cy="40957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/>
          <p:cNvSpPr/>
          <p:nvPr/>
        </p:nvSpPr>
        <p:spPr>
          <a:xfrm rot="5400000">
            <a:off x="2721769" y="5580867"/>
            <a:ext cx="700087" cy="65722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 rot="5400000">
            <a:off x="5007769" y="5580870"/>
            <a:ext cx="700087" cy="657226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4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172200" cy="1371600"/>
          </a:xfrm>
        </p:spPr>
        <p:txBody>
          <a:bodyPr/>
          <a:lstStyle/>
          <a:p>
            <a:r>
              <a:rPr lang="en-US" dirty="0" smtClean="0"/>
              <a:t>How are we unique?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33614" cy="4373563"/>
          </a:xfrm>
        </p:spPr>
        <p:txBody>
          <a:bodyPr/>
          <a:lstStyle/>
          <a:p>
            <a:r>
              <a:rPr lang="en-US" sz="2800" b="0" dirty="0" smtClean="0"/>
              <a:t>If your DNA strands are simply sugar with a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</a:t>
            </a:r>
            <a:r>
              <a:rPr lang="en-US" sz="2800" b="0" dirty="0" smtClean="0"/>
              <a:t>… </a:t>
            </a:r>
            <a:r>
              <a:rPr lang="en-US" sz="2800" b="0" i="1" dirty="0" smtClean="0"/>
              <a:t>how are we all different?</a:t>
            </a:r>
          </a:p>
          <a:p>
            <a:r>
              <a:rPr lang="en-US" sz="2800" dirty="0" smtClean="0"/>
              <a:t>There are 4 different types of </a:t>
            </a:r>
            <a:r>
              <a:rPr lang="en-US" sz="2800" i="1" dirty="0">
                <a:solidFill>
                  <a:srgbClr val="00B050"/>
                </a:solidFill>
              </a:rPr>
              <a:t>nitrogenous </a:t>
            </a:r>
            <a:r>
              <a:rPr lang="en-US" sz="2800" i="1" dirty="0" smtClean="0">
                <a:solidFill>
                  <a:srgbClr val="00B050"/>
                </a:solidFill>
              </a:rPr>
              <a:t>bases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36900"/>
            <a:ext cx="4483100" cy="3721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33600" y="3136900"/>
            <a:ext cx="4483100" cy="186055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4997450"/>
            <a:ext cx="4483100" cy="182406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74337" y="3682454"/>
            <a:ext cx="1553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PURINES</a:t>
            </a:r>
          </a:p>
          <a:p>
            <a:r>
              <a:rPr lang="en-US" sz="2000" b="1" i="1" dirty="0" smtClean="0">
                <a:solidFill>
                  <a:srgbClr val="0070C0"/>
                </a:solidFill>
              </a:rPr>
              <a:t>2 RINGS</a:t>
            </a:r>
            <a:endParaRPr lang="en-US" sz="2000" b="1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5524759"/>
            <a:ext cx="21852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PYRIMIDINES</a:t>
            </a:r>
          </a:p>
          <a:p>
            <a:r>
              <a:rPr lang="en-US" sz="2000" b="1" i="1" dirty="0" smtClean="0">
                <a:solidFill>
                  <a:srgbClr val="FFC000"/>
                </a:solidFill>
              </a:rPr>
              <a:t>1 RING</a:t>
            </a: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 rot="5400000">
            <a:off x="2493169" y="3784142"/>
            <a:ext cx="700087" cy="657226"/>
          </a:xfrm>
          <a:prstGeom prst="hex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 rot="5400000">
            <a:off x="2721769" y="5580867"/>
            <a:ext cx="700087" cy="65722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 rot="5400000">
            <a:off x="4855370" y="3801976"/>
            <a:ext cx="700087" cy="657226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 rot="5400000">
            <a:off x="5007769" y="5580870"/>
            <a:ext cx="700087" cy="657226"/>
          </a:xfrm>
          <a:prstGeom prst="hexag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gular Pentagon 14"/>
          <p:cNvSpPr/>
          <p:nvPr/>
        </p:nvSpPr>
        <p:spPr>
          <a:xfrm rot="5400000">
            <a:off x="3186112" y="3871913"/>
            <a:ext cx="457200" cy="485774"/>
          </a:xfrm>
          <a:prstGeom prst="pentagon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gular Pentagon 15"/>
          <p:cNvSpPr/>
          <p:nvPr/>
        </p:nvSpPr>
        <p:spPr>
          <a:xfrm rot="5400000">
            <a:off x="5510213" y="3925802"/>
            <a:ext cx="457201" cy="40957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 rot="5400000">
            <a:off x="4855369" y="3801977"/>
            <a:ext cx="700087" cy="657226"/>
          </a:xfrm>
          <a:prstGeom prst="hex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gular Pentagon 18"/>
          <p:cNvSpPr/>
          <p:nvPr/>
        </p:nvSpPr>
        <p:spPr>
          <a:xfrm rot="5400000">
            <a:off x="5510212" y="3925803"/>
            <a:ext cx="457201" cy="409574"/>
          </a:xfrm>
          <a:prstGeom prst="pentag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8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44828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/>
        </p:blipFill>
        <p:spPr>
          <a:xfrm>
            <a:off x="381000" y="762000"/>
            <a:ext cx="7969897" cy="59607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/>
        </p:blipFill>
        <p:spPr>
          <a:xfrm>
            <a:off x="228600" y="1371600"/>
            <a:ext cx="5626569" cy="4208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1524000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05400" y="2572795"/>
            <a:ext cx="3581400" cy="18057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What patterns, if any, do you notice about the bonding?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/>
        </p:blipFill>
        <p:spPr>
          <a:xfrm>
            <a:off x="228600" y="1371600"/>
            <a:ext cx="5626569" cy="4208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1524000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/>
        </p:blipFill>
        <p:spPr>
          <a:xfrm>
            <a:off x="228600" y="1371600"/>
            <a:ext cx="5626569" cy="4208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1524000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21944" y="2695575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21943" y="2847975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00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"/>
          <a:stretch/>
        </p:blipFill>
        <p:spPr>
          <a:xfrm>
            <a:off x="228600" y="1371600"/>
            <a:ext cx="5626569" cy="42081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1524000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21944" y="2695575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21943" y="2847975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21940" y="50292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21944" y="51816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21939" y="48768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2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52282" y="1089818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09059" y="22860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09058" y="24384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09054" y="46277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9058" y="47801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9053" y="44753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533399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09599" y="21657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1999" y="36135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399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08783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84983" y="2223752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3" y="367799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5012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66800" y="15561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003" y="29723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2418" y="44173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8507" y="58676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5074" y="990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3544" y="246399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3674" y="38839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6074" y="53863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61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b="0" dirty="0" smtClean="0"/>
              <a:t>deoxyribonucleic acid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406291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52282" y="1089818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09059" y="22860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09058" y="24384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09054" y="46277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9058" y="47801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9053" y="44753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533399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09599" y="21657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1999" y="36135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399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08783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84983" y="2223752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3" y="367799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5012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66800" y="15561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003" y="29723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2418" y="44173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8507" y="58676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5074" y="990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3544" y="246399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3674" y="38839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6074" y="53863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488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52282" y="1089818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09059" y="22860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09058" y="24384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09054" y="46277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9058" y="47801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9053" y="44753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533399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09599" y="21657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1999" y="36135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399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08783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84983" y="2223752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3" y="367799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5012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66800" y="15561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003" y="29723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2418" y="44173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8507" y="58676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5074" y="990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3544" y="246399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3674" y="38839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6074" y="53863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83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52282" y="1089818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09059" y="22860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09058" y="24384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09054" y="46277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9058" y="47801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9053" y="44753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533399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09599" y="21657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1999" y="36135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399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08783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84983" y="2223752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3" y="367799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5012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66800" y="15561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003" y="29723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2418" y="44173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8507" y="58676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5074" y="990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3544" y="246399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3674" y="38839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6074" y="53863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31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85482"/>
          </a:xfrm>
        </p:spPr>
        <p:txBody>
          <a:bodyPr/>
          <a:lstStyle/>
          <a:p>
            <a:r>
              <a:rPr lang="en-US" dirty="0" smtClean="0"/>
              <a:t>Base pairing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457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667000"/>
            <a:ext cx="4572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52282" y="1089818"/>
            <a:ext cx="3276600" cy="43735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0070C0"/>
                </a:solidFill>
              </a:rPr>
              <a:t>Adenine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Thymine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	A</a:t>
            </a:r>
            <a:r>
              <a:rPr lang="en-US" sz="2800" dirty="0" smtClean="0">
                <a:solidFill>
                  <a:srgbClr val="FF0000"/>
                </a:solidFill>
              </a:rPr>
              <a:t> 	    T</a:t>
            </a:r>
          </a:p>
          <a:p>
            <a:endParaRPr lang="en-US" sz="2800" dirty="0"/>
          </a:p>
          <a:p>
            <a:r>
              <a:rPr lang="en-US" sz="2800" dirty="0" smtClean="0"/>
              <a:t>Between </a:t>
            </a:r>
            <a:r>
              <a:rPr lang="en-US" sz="2800" dirty="0" smtClean="0">
                <a:solidFill>
                  <a:srgbClr val="FFFF00"/>
                </a:solidFill>
              </a:rPr>
              <a:t>Cytosine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00B050"/>
                </a:solidFill>
              </a:rPr>
              <a:t>Guanine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	   G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109059" y="22860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09058" y="2438400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09054" y="46277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9058" y="47801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09053" y="4475328"/>
            <a:ext cx="77423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533399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609599" y="21657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761999" y="36135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>
            <a:off x="914399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08783" y="794197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084983" y="2223752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237383" y="3677993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89" b="89344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5132" b="21253"/>
          <a:stretch/>
        </p:blipFill>
        <p:spPr bwMode="auto">
          <a:xfrm rot="10800000">
            <a:off x="3385012" y="5105400"/>
            <a:ext cx="247538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066800" y="155619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003" y="2972372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262418" y="44173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8507" y="586766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5074" y="990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3544" y="246399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03674" y="3883967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6074" y="538631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2118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8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438400"/>
            <a:ext cx="3962400" cy="385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</a:rPr>
              <a:t>DNA</a:t>
            </a:r>
            <a:r>
              <a:rPr lang="en-US" sz="2800" b="0" dirty="0" smtClean="0"/>
              <a:t> is simply a long chain of very simple building blocks with three main components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1. </a:t>
            </a:r>
            <a:r>
              <a:rPr lang="en-US" sz="2800" dirty="0" err="1" smtClean="0">
                <a:solidFill>
                  <a:srgbClr val="00B0F0"/>
                </a:solidFill>
              </a:rPr>
              <a:t>Deoxyribose</a:t>
            </a:r>
            <a:r>
              <a:rPr lang="en-US" sz="2800" dirty="0" smtClean="0">
                <a:solidFill>
                  <a:srgbClr val="00B0F0"/>
                </a:solidFill>
              </a:rPr>
              <a:t> Sugar</a:t>
            </a:r>
          </a:p>
        </p:txBody>
      </p:sp>
    </p:spTree>
    <p:extLst>
      <p:ext uri="{BB962C8B-B14F-4D97-AF65-F5344CB8AC3E}">
        <p14:creationId xmlns:p14="http://schemas.microsoft.com/office/powerpoint/2010/main" val="38772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438400"/>
            <a:ext cx="3962400" cy="385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</a:rPr>
              <a:t>DNA</a:t>
            </a:r>
            <a:r>
              <a:rPr lang="en-US" sz="2800" b="0" dirty="0" smtClean="0"/>
              <a:t> is simply a long chain of very simple building blocks with three main components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1. </a:t>
            </a:r>
            <a:r>
              <a:rPr lang="en-US" sz="2800" dirty="0" err="1" smtClean="0">
                <a:solidFill>
                  <a:srgbClr val="00B0F0"/>
                </a:solidFill>
              </a:rPr>
              <a:t>Deoxyribose</a:t>
            </a:r>
            <a:r>
              <a:rPr lang="en-US" sz="2800" dirty="0" smtClean="0">
                <a:solidFill>
                  <a:srgbClr val="00B0F0"/>
                </a:solidFill>
              </a:rPr>
              <a:t> Sugar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2. Phosphate group</a:t>
            </a:r>
          </a:p>
        </p:txBody>
      </p:sp>
    </p:spTree>
    <p:extLst>
      <p:ext uri="{BB962C8B-B14F-4D97-AF65-F5344CB8AC3E}">
        <p14:creationId xmlns:p14="http://schemas.microsoft.com/office/powerpoint/2010/main" val="260701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438400"/>
            <a:ext cx="3962400" cy="385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</a:rPr>
              <a:t>DNA</a:t>
            </a:r>
            <a:r>
              <a:rPr lang="en-US" sz="2800" b="0" dirty="0" smtClean="0"/>
              <a:t> is simply a long chain of very simple building blocks with three main components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1. </a:t>
            </a:r>
            <a:r>
              <a:rPr lang="en-US" sz="2800" dirty="0" err="1" smtClean="0">
                <a:solidFill>
                  <a:srgbClr val="00B0F0"/>
                </a:solidFill>
              </a:rPr>
              <a:t>Deoxyribose</a:t>
            </a:r>
            <a:r>
              <a:rPr lang="en-US" sz="2800" dirty="0" smtClean="0">
                <a:solidFill>
                  <a:srgbClr val="00B0F0"/>
                </a:solidFill>
              </a:rPr>
              <a:t> Sugar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2. Phosphate group</a:t>
            </a:r>
          </a:p>
          <a:p>
            <a:r>
              <a:rPr lang="en-US" sz="2800" dirty="0">
                <a:solidFill>
                  <a:srgbClr val="00B050"/>
                </a:solidFill>
              </a:rPr>
              <a:t>3</a:t>
            </a:r>
            <a:r>
              <a:rPr lang="en-US" sz="2800" dirty="0" smtClean="0">
                <a:solidFill>
                  <a:srgbClr val="00B050"/>
                </a:solidFill>
              </a:rPr>
              <a:t>. Nucleotide base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livescience.com/images/i/000/053/587/original/dna-rna-structure.jpg?13705492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6953" r="44754" b="7300"/>
          <a:stretch/>
        </p:blipFill>
        <p:spPr bwMode="auto">
          <a:xfrm>
            <a:off x="22860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9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1" y="1150463"/>
            <a:ext cx="8734719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997745"/>
          </a:xfrm>
        </p:spPr>
        <p:txBody>
          <a:bodyPr/>
          <a:lstStyle/>
          <a:p>
            <a:r>
              <a:rPr lang="en-US" dirty="0" smtClean="0"/>
              <a:t>What if we need more DNA?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eoxyribonucleic acid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8319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" y="1143000"/>
            <a:ext cx="888016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524000"/>
            <a:ext cx="5895977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" y="1143000"/>
            <a:ext cx="888016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1524000"/>
            <a:ext cx="4295777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DNA strand is “unzipped” forming a replication bubble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6091451"/>
            <a:ext cx="2695577" cy="537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4953000"/>
            <a:ext cx="1981200" cy="46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Replication Bubble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397"/>
          <a:stretch/>
        </p:blipFill>
        <p:spPr>
          <a:xfrm>
            <a:off x="174009" y="1066800"/>
            <a:ext cx="8671494" cy="56462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009" y="2133600"/>
            <a:ext cx="8671494" cy="4579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24600" y="1524000"/>
            <a:ext cx="2673302" cy="5341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397"/>
          <a:stretch/>
        </p:blipFill>
        <p:spPr>
          <a:xfrm>
            <a:off x="174009" y="1066800"/>
            <a:ext cx="8671494" cy="56462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1524000"/>
            <a:ext cx="2673302" cy="5341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4009" y="3200400"/>
            <a:ext cx="8671494" cy="351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Replication bubble </a:t>
            </a:r>
            <a:r>
              <a:rPr lang="en-US" sz="4000" dirty="0" smtClean="0">
                <a:solidFill>
                  <a:schemeClr val="tx1"/>
                </a:solidFill>
              </a:rPr>
              <a:t>begins to spread in opposite directions as the 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DNA is replicated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397"/>
          <a:stretch/>
        </p:blipFill>
        <p:spPr>
          <a:xfrm>
            <a:off x="174009" y="1066800"/>
            <a:ext cx="8671494" cy="56462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3200400"/>
            <a:ext cx="2673302" cy="3665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4009" y="3200400"/>
            <a:ext cx="8671494" cy="351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Additional</a:t>
            </a:r>
            <a:r>
              <a:rPr lang="en-US" sz="4000" dirty="0" smtClean="0">
                <a:solidFill>
                  <a:srgbClr val="00B050"/>
                </a:solidFill>
              </a:rPr>
              <a:t> replication bubbles </a:t>
            </a:r>
            <a:r>
              <a:rPr lang="en-US" sz="4000" dirty="0" smtClean="0">
                <a:solidFill>
                  <a:schemeClr val="tx1"/>
                </a:solidFill>
              </a:rPr>
              <a:t>form along the DNA strand…</a:t>
            </a:r>
          </a:p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397"/>
          <a:stretch/>
        </p:blipFill>
        <p:spPr>
          <a:xfrm>
            <a:off x="174009" y="1066800"/>
            <a:ext cx="8671494" cy="56462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3352800"/>
            <a:ext cx="2673302" cy="351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4009" y="3200400"/>
            <a:ext cx="8671494" cy="351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Additional</a:t>
            </a:r>
            <a:r>
              <a:rPr lang="en-US" sz="4000" dirty="0" smtClean="0">
                <a:solidFill>
                  <a:srgbClr val="00B050"/>
                </a:solidFill>
              </a:rPr>
              <a:t> replication bubbles </a:t>
            </a:r>
            <a:r>
              <a:rPr lang="en-US" sz="4000" dirty="0" smtClean="0">
                <a:solidFill>
                  <a:schemeClr val="tx1"/>
                </a:solidFill>
              </a:rPr>
              <a:t>form along the DNA strand…</a:t>
            </a: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Why?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397"/>
          <a:stretch/>
        </p:blipFill>
        <p:spPr>
          <a:xfrm>
            <a:off x="174009" y="1066800"/>
            <a:ext cx="8671494" cy="56462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009" y="5105400"/>
            <a:ext cx="8823893" cy="1760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</a:rPr>
              <a:t>Why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multiple </a:t>
            </a:r>
            <a:r>
              <a:rPr lang="en-US" sz="3600" b="1" i="1" dirty="0" smtClean="0">
                <a:solidFill>
                  <a:srgbClr val="92D050"/>
                </a:solidFill>
              </a:rPr>
              <a:t>replication bubbles</a:t>
            </a:r>
            <a:r>
              <a:rPr lang="en-US" sz="3600" b="1" i="1" dirty="0" smtClean="0">
                <a:solidFill>
                  <a:srgbClr val="FF0000"/>
                </a:solidFill>
              </a:rPr>
              <a:t>?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397"/>
          <a:stretch/>
        </p:blipFill>
        <p:spPr>
          <a:xfrm>
            <a:off x="174009" y="1066800"/>
            <a:ext cx="8671494" cy="56462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4876800"/>
            <a:ext cx="2673302" cy="1988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4009" y="4876800"/>
            <a:ext cx="8671494" cy="183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SPEED!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76800"/>
            <a:ext cx="185737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 r="4397"/>
          <a:stretch/>
        </p:blipFill>
        <p:spPr>
          <a:xfrm>
            <a:off x="174009" y="1066800"/>
            <a:ext cx="8671494" cy="56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" y="1143000"/>
            <a:ext cx="888016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1524000"/>
            <a:ext cx="4295777" cy="525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6091451"/>
            <a:ext cx="2695577" cy="537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0" y="4953000"/>
            <a:ext cx="1981200" cy="46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Replication Bubble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4940490"/>
            <a:ext cx="1981200" cy="46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Replication Bubble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acid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2132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791200" cy="762000"/>
          </a:xfrm>
        </p:spPr>
        <p:txBody>
          <a:bodyPr/>
          <a:lstStyle/>
          <a:p>
            <a:r>
              <a:rPr lang="en-US" dirty="0" err="1" smtClean="0"/>
              <a:t>dna</a:t>
            </a:r>
            <a:r>
              <a:rPr lang="en-US" dirty="0" smtClean="0"/>
              <a:t> </a:t>
            </a:r>
            <a:r>
              <a:rPr lang="en-US" dirty="0" err="1" smtClean="0"/>
              <a:t>rEPLICATION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" y="1143000"/>
            <a:ext cx="888016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940490"/>
            <a:ext cx="1981200" cy="46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Replication Bubble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8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09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  </a:t>
            </a:r>
            <a:r>
              <a:rPr lang="en-US" i="1" dirty="0" smtClean="0">
                <a:solidFill>
                  <a:schemeClr val="bg1"/>
                </a:solidFill>
              </a:rPr>
              <a:t>A G C A T G A T G C </a:t>
            </a:r>
            <a:r>
              <a:rPr lang="en-US" i="1" dirty="0" err="1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 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  </a:t>
            </a:r>
            <a:r>
              <a:rPr lang="en-US" i="1" dirty="0" smtClean="0">
                <a:solidFill>
                  <a:schemeClr val="bg1"/>
                </a:solidFill>
              </a:rPr>
              <a:t>A G C A T G A T G C </a:t>
            </a:r>
            <a:r>
              <a:rPr lang="en-US" i="1" dirty="0" err="1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 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  </a:t>
            </a:r>
            <a:r>
              <a:rPr lang="en-US" i="1" dirty="0" smtClean="0">
                <a:solidFill>
                  <a:schemeClr val="bg1"/>
                </a:solidFill>
              </a:rPr>
              <a:t>A G C A T G A T G C </a:t>
            </a:r>
            <a:r>
              <a:rPr lang="en-US" i="1" dirty="0" err="1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 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1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C  </a:t>
            </a:r>
            <a:r>
              <a:rPr lang="en-US" i="1" dirty="0" smtClean="0">
                <a:solidFill>
                  <a:schemeClr val="bg1"/>
                </a:solidFill>
              </a:rPr>
              <a:t>A G C A T G A T G C </a:t>
            </a:r>
            <a:r>
              <a:rPr lang="en-US" i="1" dirty="0" err="1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 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C T </a:t>
            </a:r>
            <a:r>
              <a:rPr lang="en-US" i="1" dirty="0" smtClean="0">
                <a:solidFill>
                  <a:schemeClr val="bg1"/>
                </a:solidFill>
              </a:rPr>
              <a:t>A G C A T G A T G C </a:t>
            </a:r>
            <a:r>
              <a:rPr lang="en-US" i="1" dirty="0" err="1" smtClean="0">
                <a:solidFill>
                  <a:schemeClr val="bg1"/>
                </a:solidFill>
              </a:rPr>
              <a:t>C</a:t>
            </a:r>
            <a:r>
              <a:rPr lang="en-US" i="1" dirty="0" smtClean="0">
                <a:solidFill>
                  <a:schemeClr val="bg1"/>
                </a:solidFill>
              </a:rPr>
              <a:t> T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C T A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C T A G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C T A G C 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8319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C T A G C A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9269" y="3200400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On your own - complete the rest!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332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534400" cy="1371600"/>
          </a:xfrm>
        </p:spPr>
        <p:txBody>
          <a:bodyPr/>
          <a:lstStyle/>
          <a:p>
            <a:r>
              <a:rPr lang="en-US" dirty="0" smtClean="0"/>
              <a:t>G c t g a t c g t a c t a c g </a:t>
            </a:r>
            <a:r>
              <a:rPr lang="en-US" dirty="0" err="1" smtClean="0"/>
              <a:t>g</a:t>
            </a:r>
            <a:r>
              <a:rPr lang="en-US" dirty="0" smtClean="0"/>
              <a:t> a</a:t>
            </a:r>
            <a:endParaRPr lang="en-US" dirty="0"/>
          </a:p>
        </p:txBody>
      </p:sp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381000" y="1676400"/>
            <a:ext cx="8534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401472" y="304800"/>
            <a:ext cx="85344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smtClean="0">
                <a:solidFill>
                  <a:schemeClr val="accent3"/>
                </a:solidFill>
              </a:rPr>
              <a:t>C G A C T A G C A T G A T G C </a:t>
            </a:r>
            <a:r>
              <a:rPr lang="en-US" i="1" dirty="0" err="1" smtClean="0">
                <a:solidFill>
                  <a:schemeClr val="accent3"/>
                </a:solidFill>
              </a:rPr>
              <a:t>C</a:t>
            </a:r>
            <a:r>
              <a:rPr lang="en-US" i="1" dirty="0" smtClean="0">
                <a:solidFill>
                  <a:schemeClr val="accent3"/>
                </a:solidFill>
              </a:rPr>
              <a:t> T</a:t>
            </a:r>
            <a:endParaRPr lang="en-US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0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livescience.com/images/i/000/053/587/original/dna-rna-structure.jpg?13705492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6953" r="44754" b="7300"/>
          <a:stretch/>
        </p:blipFill>
        <p:spPr bwMode="auto">
          <a:xfrm>
            <a:off x="22860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for </a:t>
            </a:r>
            <a:r>
              <a:rPr lang="en-US" dirty="0" err="1" smtClean="0"/>
              <a:t>dna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8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for </a:t>
            </a:r>
            <a:r>
              <a:rPr lang="en-US" dirty="0" err="1" smtClean="0"/>
              <a:t>dna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DNA’s role is to be a code of instructions…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7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for </a:t>
            </a:r>
            <a:r>
              <a:rPr lang="en-US" dirty="0" err="1" smtClean="0"/>
              <a:t>dna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DNA’s role is to be a code of instructions…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3600" i="1" dirty="0" smtClean="0"/>
              <a:t>Instructions for what???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8479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for </a:t>
            </a:r>
            <a:r>
              <a:rPr lang="en-US" dirty="0" err="1" smtClean="0"/>
              <a:t>dna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DNA’s role is to be a code of instructions…</a:t>
            </a:r>
          </a:p>
          <a:p>
            <a:endParaRPr lang="en-US" dirty="0"/>
          </a:p>
          <a:p>
            <a:r>
              <a:rPr lang="en-US" dirty="0" smtClean="0"/>
              <a:t>		</a:t>
            </a:r>
            <a:r>
              <a:rPr lang="en-US" sz="3600" i="1" dirty="0" smtClean="0"/>
              <a:t>Instructions for what???</a:t>
            </a:r>
          </a:p>
          <a:p>
            <a:endParaRPr lang="en-US" sz="3600" i="1" dirty="0"/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Proteins!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Where are proteins synthesized/produced?</a:t>
            </a:r>
          </a:p>
          <a:p>
            <a:endParaRPr lang="en-US" sz="1100" dirty="0"/>
          </a:p>
          <a:p>
            <a:r>
              <a:rPr lang="en-US" sz="3200" dirty="0" smtClean="0">
                <a:solidFill>
                  <a:schemeClr val="bg1"/>
                </a:solidFill>
              </a:rPr>
              <a:t>		RIBOSOMES!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/>
                </a:solidFill>
              </a:rPr>
              <a:t>How do we get the instructions for producing those proteins… to the ribosomes?</a:t>
            </a:r>
          </a:p>
          <a:p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	A MESSENGER!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3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Where are proteins synthesized/produced?</a:t>
            </a:r>
          </a:p>
          <a:p>
            <a:endParaRPr lang="en-US" sz="11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		RIBOSOMES!</a:t>
            </a:r>
          </a:p>
          <a:p>
            <a:endParaRPr lang="en-US" sz="2400" dirty="0"/>
          </a:p>
          <a:p>
            <a:r>
              <a:rPr lang="en-US" sz="2400" dirty="0" smtClean="0"/>
              <a:t>How do we get the instructions for producing those proteins… to the ribosomes?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A MESSENGER!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7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Where are proteins synthesized/produced?</a:t>
            </a:r>
          </a:p>
          <a:p>
            <a:endParaRPr lang="en-US" sz="11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		RIBOSOMES!</a:t>
            </a:r>
          </a:p>
          <a:p>
            <a:endParaRPr lang="en-US" sz="2400" dirty="0"/>
          </a:p>
          <a:p>
            <a:r>
              <a:rPr lang="en-US" sz="2400" dirty="0" smtClean="0"/>
              <a:t>How do we get the instructions for producing those proteins… to the ribosomes?</a:t>
            </a:r>
          </a:p>
          <a:p>
            <a:r>
              <a:rPr lang="en-US" sz="3200" dirty="0">
                <a:solidFill>
                  <a:srgbClr val="FF0000"/>
                </a:solidFill>
              </a:rPr>
              <a:t>	</a:t>
            </a:r>
            <a:r>
              <a:rPr lang="en-US" sz="3200" dirty="0" smtClean="0">
                <a:solidFill>
                  <a:srgbClr val="FF0000"/>
                </a:solidFill>
              </a:rPr>
              <a:t>	A MESSENGER!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BQUFBUVEBUVFBQVFBUVFxQVFBUVFBUVFxUXGyYfFxkkGRQVHzAgJCcpLCwsFh4xNTEqNSYrLCkBCQoKDgwOGg8PGi0kHCQsLCwsLCkqLSwsLywpLCksLCwqLCwsKSkpLCwsKSwsLSwsKi0sLCkpLCwsLCksLCksLP/AABEIAOsA1wMBIgACEQEDEQH/xAAbAAACAwEBAQAAAAAAAAAAAAAAAQMEBQIGB//EAEUQAAIBAgMFBQMJBgMIAwAAAAECEQADBBIhBSIxQVETMmFxkQZSgRUjQpKhscHR8BQzYnKi4RaCsgckNENTo+LxVLPy/8QAGgEAAwEBAQEAAAAAAAAAAAAAAAECAwQFBv/EADERAAICAQEGBAQGAwEAAAAAAAABAhEDEgQTITFBURRhcZGBobHBIjJC0eHwM0PxI//aAAwDAQACEQMRAD8A97j9tJaYIcz3G7ttBLa8J1gfGrJxMAFlInyMeBg1heyuDJzYi7q9wnKTyWdSOkkR5DxqX2o2oyKlu1+8uMI8gR95getenulrWNfF/wB7HneInuXnlwXRfS/Nl6ztlXum3bV3ymHYABFPSWIn4CrQxAmDIPjz9KrYQ5SVMSdTHMwOfPSPSpcVblfEaiplGKlXQuGTI8eu+K5qu3QmJqHEYhUUs5CqBJJos3ZXXjzrzu17hxOKXDqdxDNyOo4+g0HiTRjxapU+S5lZtoUcalHi3wS82a+C2kLwLIj5eTMAA38oma5xu1UtrLZpJyhQCWJ6CrFx1toT3VReXAKo5fCsXY2Me6HuOBl7Xc8NOA8Bpr1JrTHCMrdcPUxz5p4tMbuT58OnVmut4lQSrL4GJHnBrrNTmRUI0MVmoqXqdEsjg427i/r/ACdmuCa6NRXroUFmMACSTyFSdJzfvBFLNoBHIniQoEDUySB8arjaVsmA4mFMagjNcNoSCJHzgKxxB4xXD4U3QS5KTlyLzQK6uCw4FyUE9BoOZMNzYik5szhsyNm3ZzJce5wiIJeCIjdXmJo4gXLWIVwShmGKmOTLoRVjC38ra906N+dUcHgFtSELQQohmLaoMsy0mSuUdN0VOaddwL20bEjNzXj4r1/XjVK21aWDu5kE8t0+IPD9edZl23kcr0OnlxH2VyZY9TaD6Fu21WrbVQtmrdo1xyRsjWwjyI6VNVLBtr51drmlzNDk1zXVI1kykI1zXRrmpKFRRRQMz7aBFAGiqoA6AAflXm9kD9pxb3z3E0SesQv2S3mRWltaxeujs0yojd9yZMe6FH51awODW1bCJwHPmSeJPjX1UZKEW74v6Hzk8bzZIqqhHj6vp8EdYoQQw5VMryJpHWoraleGo+2s+DjT5o10vHkckuD5+pWxWINoOwEwpYAdQJFZ/srgyEa6+rXTM/wzM/EyfgKtm1ee7LZUtgEBJzFp5k8BVpiypuqCQIUSFHh5VvKX4NK5urOTHie+1ST0q9PDq+fn6GR7U4s5Vspq1xhIHSdB8W+41p4PCC3bW2OCrE9TxJ+J1qls/ZLC4b18hrh4R3UHDSfDTwrUqZySShHp9TfDicpyy5Fz4Jdl/JFaPKldFdOvSquOa4Vi0BJ0zMYC+MRqaF+ZSQnFrE8ck3XKvl8TOxl57mKW2pZEVQzEErI4kyPgPWrLXgw7V9LabyD3iOFw+Huj/NxK5ZWwZZVFwg6DPAgXI+if4Z1I58DoSDW2lg7l5gpIW3MkzLN8I0q5aZSS5RRni3uPHKTTc2/+eVEGwne4XuuzQSQqyYGsmBw6D1rWNc2rYVQqiABAFM1nOWqVo69nxPFjUW7fX1Ea4auq4NSblrZz7+XkykfEa/nXW011Vuog+Y/9n0qrYeHU/wAQ+/WtDaSbh8LgPr/+qyyouPMpWzVu2ap2qt2q8+R0oj9n75kgnmDB468T5V6Q1h4LBqhJHP7B0HxrcrknzNEKuTTpGsWUhGua6Nc1JQUqdKgZSsYdnJCiY8QPvqX5Lue79q/nU+we8/8AKPvrxj3bvaPIb9q/aUymWzwc8gDhkEL4QelfTYsbyNq6qvmfO7XtfhtP4bu/l9+yPW/JV33ftX86R2Td93+pfzq9tG5cVkZCTutKnMEBic7MNMoiCGI0MjUQaxx+JdM6rlDCVHZlmVSouAkZtTG4RHGYrk3rO0h+SLvu/wBS/nR8kXfd/qX86mGKxS5Vy5gXnMyvoC9yFOWTwC70aT5V3hsdfLJmQwWCscjidXGZZ7q6Kd6DB58C96xlX5Hu+7/Uv50jse77n9S/nV03b73QsFUF6WhGG6rPlGbNvBgFYkcOB4xW0KN7IDyx2Le9z+pfzqnfsFGyuIOkjQ8fKvbV5Tbv/EHyX7hVwyOTpgZGEulkDHiZ+wkfhUtVtnH5pfj/AKmqwTXQhCJrk0ya5JpgImuDXRNcE00AifvFSY/bgysCBBIkg8II18eHhULdNPjw+NYeP2bHC4z6jdOkknQDU/b60aU+Y0ekt1ctVTsirloV5MjrRbtVqVm2F1FadckzRCrk0zXNYspAa5pmlUlBSoooGcbAO8/8n41xdbFsoBABJTVVZI1sMwLBiQN+6unuec0sLjWtklCNRGomrHy7d6j6or35423aPLOkuYoAbrvmmAwUZT2AUBwOCm4Q3gVfkRVw3cQtlQFLXFdllt7MoR8jnKQGncnlM1Q+XbvUfVFHy7d6j6oqN1IC9j3v9kMsh815TlTvAJdFpuO7JFsz48q7wuKxHbhHUZBmlsrDMAzgERIB0t6EiQxPlnfLt3qPqil8vXeo+qKN1IC9+34lRvW5lJGW2dHPBTvHQQdT1qG5jMToyqZIUMCjhUPzhIAElhORc4nQz5Vvl+71H1RR8v3eo+qKN1IDSt7Qvm4oNshcwV9xuMuCQx0ygBDPOdJ4VmbdP+8HyX7hR8v3uo+qKz8di3fM8Bny6DugkDdGnCTAmtIY3F2wKmzv3S/H/UanNY/sntJr+ES41vs8xfKpbMcoYiSYGshvhFa5NbrihCNImosWzBG7PVspy6Try051lYoYgkAEwGYyoykgG6oGjQSVW2wB0l9RGgGwNcmuTWMFxHc3t5Tv5gMua5mOsHeVQQDB0dehrTw7sUUuIbKMw6NzjwmY8IppgW8FazXFHETJHgNanx2EtqFKooYsTIAmBPDpxFdbLtd5v8o8zx/D7a52hcl4HBQB+J/D0rHLLgXBWzi0KuWhVWwQeGv9qu2lrzpM6UXMIuo8KumqWDffK/wST4yIH31dNcs+ZohGuaZpVky0I0qZpGpGKiiikM8YfaqwO8WXzQn/AEzVPFe2ak5MNba658CB6DeP2Vq3dkWW71q2f8oH3VNhsGlsRbRUB45QBPn1r31HM+Da+CMHPZVxjCXo3w+SswBtfHLvPYBXmApmPgxI9Kv4D2nt3NCGVuhGYeo/IVq1Xu4K2xzFBm96Ib1GtG7yR/LL3Gs+zzVZMdeceHydo6vY9E77Bf5pX7xWXjfa+xb4E3D/AADT6xgVfxmzkuiLmYj+Y1xhNj2beqW1n3iMx9Wk0f8Au+Dpe5K8Klf4m+3BL3Mm17Z5uFlo6lv/ABrbw2LzrmCmOcQY9NfsqeajNsdI8RofUUaMy5Sv1QSy7PJVu2vNSv6iXFKdAyz0kT6caHxCrqWUeZA++szHezqXDJZwfgfvFUv8F2vpO58so/A0KWbrFe5TxbLVrI/TT/Jffb+HtiBcXTkgzR9URUB9q7HLP9T+9SWPZrDp/wAuf5izfjH2VZGzbQ4Wrf1F/KqrM+yEnsi5qT+KX7mf/iK1ccKHKgEFiVYSeKpI5cz4AD6RrXNU32RZP/LQeQy/6Yq2TWuNT/XXwMczwut1fndfKhE0KpJAHEmB50ia0tmYaN88Tog+9v1+NaN0jnLMi2ngg9XP/v7fCvP7Tubkc2b1I3j6/jWpjr2Y5RwX7W5n9dTUZwwYQwkSD6eVcGWRvBUiLYds9kCTMkny5fhWzZSoLNutLCWufpXFOR0JHWEw+QGTJYyY4DkAPhU9FI1zN2UkI0qKRqGUKiilUjCiiigZ5+iuJomvqDyjqlNKaU0AdE0ppZqRNAHU0ppTSmmA5pTXJNItHGgCDANNtZ8f9RqYmquzm+aXwmfDUmrBNNAOa5oJq9hdmzrcB8E5t59B+tKG6A4wOCzbzd3kPePQeH661bxuKjdHeI1j6I6Dx/XSnicXl0WC3DTgg6Dx/XhVJLetcmXKawhY7durdq3UFy4EWT5AdTXWxrbuSzTBGnTjrA6VxSkdCRpYaxJ++tACNKVu3lECma5JOywrk0zXNQygpGg0qgoDSp0qQwooooA8/dwzLqdR7w1H9qhmtXtSDqPiv4jnXDYdH5Anquh+Kmvo45VI8xxa5nndrYBrkFCAy27oWSQM1wIADA7pAYHpIOsVAdmPug5SELmCxi6HvpdykZd0ALHOTHKa9Dc2d7rDyaVP96hfBuOKn4a/dWnBkmLicA7ZgEUKXtPGZdMgUFYKFeU8CKV7ZrNoQCFN1lhhqbl5LqyGQiFywQQQelarCOII8xFc5qdIAtzlGaJyiY0ExrHhNOa5z0ATw18taoBk1FiACjBhIKMCDwIgyD5irSYJzwU/HT766u7OYKxJEhScoknTWNOFJtDR5/2Y2UuFwwsKQSjNnI5szEz46FY8q3LGEZ+AgDiToBXnds3BbyXrIgzFxQdGWJBjqI4+Irb2LtUsCVEiBqZjNPTmQJ9axjNxWmXNG+TEqU4flfyfb9vI2LGEW2M0gx9NuA/lH68+VV8btQAGCQObHvN4Acv1wrlszmWM/h5CoMVsrtCDmiARwnj4yK555rFHH3Idn4sXDAEaTMz5T461rW7Nc4LZy2xCjzPWtOxg+Z0Fckpm1FYYAXIBEgGeJHrFaWHw6osKIFdqoHCma55SssVBopE1BQiaVZ9/EHt8hfsxkUpuqe0Zi4bVgZywu6IOsnQiqX7ViCEbmXuqbaqCG7G3cjeZZGe5a04QrgcdaVC1G3RXnk2hfZ0Wy4uA5SbhRVAYpcLo2mgBVCQN8Z4ma7tbcdlsMoLDIjYghJCl4Urx3SpLOQJICRzpOIa0btFeesbYvArI7QZWRiqgq11igtsjqB83JymdRmMncJrW2XeZrFtrnfNpC2mXeKjNu8tZ05VLVFKVlqnSFFSUSXsIreBqhf2cek+I/Wlak0wa61Jowow98c58Dr/euRfI4qP8pK/ZW49lTxFV32eDwNbx2iSIcIszG2gAJbMoHEkqQPia5XaVs8Gn/Kp+6pdpbANxYnUajXSfEaSKyk9k7ivOboSQuoI6fr4VstoJ3SNL9rXqfggoOPH8Z+qK6OC8D6Uv2Two8QG6RE2N6L9Zifsrg4hzzy+CiP71Y7ADiR6ipLOGzd3Xy/OpedlLGjGGxbczl1mYkx9WYo2Vs8Wi9sd0EOvgHLafAqRWxjyti0126QqqNeZJ5KBzJPKqfsph3uq+IvDL2zAonu2kBCesk+PHnWM8rbVnRCLWOT6cPf8A5ZZSxVuzgj5edXktgcBXVZuZnRHbw4XxqQmlNKs2x0E0TRSNQxiJpUUGk2UE1zRRUjAmiaVFIdATSoopAFFKaKQ6LOaiamwXE+X415U+2dzeuwAguhRbKDeHOHmc4Gp0gSK9TZ9knnVxPK2rbsezNKfX7cz0s0TXWL2qLdxVZd1rbNm6MsZVyxrO9z4gDnVfDe0lsorXFKSozHRlVsqMy5tCYzrrAFRuH3N995E+aiai/wAS2oJCXDEzujgubMdTyKMI48NNRPX+IbebLkuFgQpGVdHLhMhOaAZI1mPGnufMN75HeajNTsbZVlZsjAK1tRosubgQqAJ0M3AuseldbP2h2ruApCrlAmJLbwcaE8CI+B1Io3L7hvfIiKCZgT1gT60xpwrTyis66d4+ZrPJDQi4T1M8lj8A2OxxS5P7Nhcsryu3mUPB8ArLP/lp6oCKwsTtFsNculhmVnDqJynVFUweeq8PzrGxX+1C2vdsuT4ui/dNY30O9YMuSKcVcUe2mivny+3WNvf8PhYHXJcufbotXLG1NoqM19ci5lBJRN0MwXQLz10JMCNQeFIPCzSttLyviesxWOVIGrM3dRdWaOYHIdWMAcyKoY6xiGYm25TcEKCkZuzunWVM/OdiPIHqav4bBrbmJJPedjLORwLNz8BwHIAVNNF0ctXzPMLsPEKxZW1zXLg3yFLN2oFthzkMBn5Zl52xN7ZmDvpcDXCCpthGXMSV7NVFtuhJIuExr86J7tbFKaTlYKFDpUqKg0ClTpUhhSoNFABSNOuTUjQUUqKQzRwR1P8ALXnb9yx31tXdXVuzZm7Mk9m+bsrZaTF1GiOJ6g16DBNGbSd3gOfhVUbYsSCEBEplhFnU5cw14A21BjhlHhXr7PNxh+FnlbRjhOX4lZXbb6nW5aQESVlg0hSrIQ0R+9AGnAhTzFSjF2MltuxQm6uQqqodVZLZSTAIDQNfdHQVZfFWUuBOygq4RWCJAZuy0XWR+8QzHLwqC7tq1lVxblBc1Yqs5jbN3dEzmkJrw146VoI4sbVssT8yRmYSSqah1tb7CdJN4AjU8amvY6yrE9kSc5VWCpvutwEqNZkOSZMd1jyqMbRw+dQLO/ulR2aAhptpGp3SA1s+UETpXWKxdlb2tts4ugAgJD3Sigc5JyXuJganXhQBGm1LJAXsG+dAXLltwzAKSnejdzgSYHSnhvaC0qjKhAIJGQLAVSQubUZdwZtdAAelRfteFcqBYOrKABbX6It8QDqq9ogP2TFbTbMtHjbtnSO4vDjHCgCth9uq7hAriSQGIXKf3kcGJg9jc5ch1FK93j5mr4wyCIVRHCANO9w+s31j1rOvnePma5to5I3w82R3LYYQwBHQgEehqBcHaTUJbWOJCIsfGNKoe0e1LtpEXDpnu3bmRByG6WLHyA56Vjp7HXr+9jsQzH3E4Dwk7o+C1yWeljxpq5ype79jR2p7cYWyD852jD6Nve/q7o9axMLexW0ryM6GxhEuLcy6zdKEMokxm1A4AAeJivRYD2Vw1mClpSw+k++39XD4RWtSsHLHH/Gvi/2Cio714KpZiAAJJPAVjYv2iYapZJHV2yT5LlJ9Y8qSVmKNylWBgvbK0zZbw7FuRYgofDPpB8wK0c73e7mtJ7xEXH/lU/ux4ne8F0NFCfAp4r2gKXbiZRCRDa6kjD/A64gDQyIBMyBXVr2jUjW3czAW84GQ5TdCdnENvZi6gRMTrFajYdTxVTrOoB1gCdecAa+AqIbOtACLdsZZywi7ubvRppPPrRa7CqXcor7RIYhHOZ1QRk1uNkPZ6toQHEk6CCJkRSs+0iMyKEuy8EDKDCt2cOcrGBNxZ6anlV9MDbBBFtAQAAQiggAggAgcAQD5imcIkg5ElSCpyrukCARpppQ2gqXcmoopE1maCmiilSGFFFFIZbw1/KTpMimTaMTaXThurpqTpppqSfiagmiumOWUVSOd44ydss3L9tpzWwZ4yFM8Brp/CPQdK4As/wDRThl7q8AMoHDhBI8tKhoqt/MncxJ0NoGRaUGAJCrMCI1jwHoOlclLRZmNoEv3iQpkQojUcNxdPCoqJo38w3MSxmtafNLukEbq7pAABGmhgAfAVP8AKQ901862r7J4vFYi4bl7JZDnswSTu6ERbUgeEnXSjDbMxWzmDi72+GkdqmoKLzuBSTEcdD1kcxW+n3N/C464S49uP1PovykOh9apu8knqa4orOWSUuZlGCjyKG29mm9bKo2VhOUmdCR1GoPDWrWEQrbRWMsEUMeMkAAmTx1qWiszXU9OnoFR4jErbUs7BVHMmBWY21u1LC02VVJBuQCWI45J0jx1nl1Pmdr4cBsxYserEsfU1agwSsv4vbvbXRGltTKg6Zj75H3Dl58O8ZtMMPhXknxsGo32h41qlwo00on2uitqdSOHh4gdfHjXu/ZHaZv4RGcyykox6lOBPiVKn418vxOMmvof+z/DlcGC307ruPLRQf6TUTXAmR6alRRWFkhRRSpDETSrm7dCgliAAJJJgAdSTwrqkMKKKVIYUUUUWBaw9jMTrECoTibPadn2yZ5iIPe92eGbwmaubOOp8vxryDezt8ZrEHfuhluFlC5VOYt3pJjWAoM8zXsbHs2HLFvI6/v2PE2/a8+CSWKN/wB+5684DhvDXhpx+2uvk0+99n96h2ngWZlZDBVHBcGWykcFWDLSAQQRr1GhqHZN90l7hzMJZe0uBRKhiixwAucDxj0qdxDsdO+n3NEbPngw9P70DZ/8Q9P71njZF4ZezukLmzMA7cS1xpUkERDLu8DHrJhtm31ZCXkBhINxzKy8ltN9oYdBI4UbiHYN7PuTYnD5I1magYAiCJBEEdRzFXtp/R+P4VRriyxUZ0jrxNyjbPO7O20bFw4bFaZdLN0917fBMx5MBoT4a+PoladRqOR61Wx+zrd5ctxZ5g8Cp6g8qy7Oxrlk/NOSvQHKfip3T56VkdbWOatcH8n6djdqjt64y4W8U7wsXCI4zlOoqjjtp37YlUL6cGttPqmlYz+3F8aHC/8A2fdloXMqGy5Jq417owdnbbyoADwFQ4/bObnVS5s97txuxsFde4Cd09Bm1+FV7+y7ymDbIMx11rqSsUoOLpte5G10nhXDE8yKttsQKYuuXbeBRAZVhwmeI413h/Z4nioQTOZiWbyjgPStZ43BXL26mcZQb4NsoWb6BgWBcA6gNlnwzQY84r3GD9tMSygWsIFUABQEusIA0iABEV5rGYS1bWBqepP4DSvpvs1bZcHYV5kWV48gdQPgCBXNkfDibLJji/yX6s8//ifHf/G/7V786Te1mNHHC/8AavfnXsqK57NHtGN/6l7s8Q3t1iR3sJ9l0fetRN7e4ltLeE1/lut9gAr3k0pp6l2M3kx9IfNngRsPHY4/72xtWpnLAHpbHPxavd2reVQJJhQJPEwIk+Nd0qTlZE5uXkgoopVBAUUUUDL+AWSwGhy6HprxqLZuybiur3WnKjKBnd+8LMmW6m2xjlmEVCG6aV0Lh6n1NduPOoRqjjnhcndkWF2TiMilrhB7MSpu3DLxazZm5SFuDScuaRJrr5EvZpFwiSpaLrzAzwAWUzlDLqRvRrXfaHqfU0Zz1Pqa08UuxHh33LGzdm3EcM9wtukEZmI7toCAdBqtw/561aws56n1NHaHqfU0eKXYXh/MvbU+j8fwqhNMsTxM1HdvKoliFHUkAeprmnLXK0dEI6Y0dzRWTiPaaynMnhyA73dO8RIPUVXHtha6H6X0l4r8e6eR5nStFs2Z/pYPLBdTepNcgSTAHEkwB8a8xj/a+QBYEEji2WRoIzA6BdeM8qkw2xHvQ9zEZhm07M54gQALj6jWSRFaeFcY6sr0r5kby3UVZ5/buDe1ibj2XV0ctcO8JSTveYk6ET05Vm7U2wRKq2dtVZuKlTERIkcK+g4b2bsJG5nIA1c5ucyAdBJ10FWcVsqzc1uWrbnqyKT6xNUtox4/8at939i9Mpfm5dj5PgsaE1Ornix1I8Aa7u7WZtFnXhX0n/CeF/6Cf1fnVzCbMtWv3VtE8VUA+vGud5k+Jsn0PE+zfsY9xxdxQKoDItnvP5j6K+epr3VnFo5IRgSsSBymY+Gh18KrbWxly2oNpC5J4AE+Q04T15VJg9npbLMiwXjNqTwmAJOg1OgqZcY6pfD+SHJt0i1RRRWBYUqKKAClRRSGFKaCaVIY6VFFAyWaJpUVZmOnNc0UAOac1zRNFgdTVbH4Fbq5WLATMqYI0I4+RI+NTzRTjJxdrmJpPgyrhdlWrfctoIMzAJmImTrwrvGALachVMWzoQI0Ex5VPNU8ViMxa3bAc8HLaogI4PHEwe4NddSoM1anJytslpJUjK2Fsm3ctMbqZm7VhLmWULuqDHAgcvI1DjcK2EdXtMWBzbra6nICbjyJXxjQxUlvYd+zph7gIJ57sazmYQQxgkaAaAfCXD7Bd3D4pgwBaLep4wFDPoCBExHGvTeWOpzc7i/09fSvuc+l0lp49zfpUUV5B1lHA7ONu5cc3C2fgsRGpMnXVtYnTQUbQwLuyFLmQKwLcZMEHSDEkCNeRq9RWm9lq1df6idCqhMwGpgDxMCqO18LcuW4suEbXUlhOhjVdQQdedS7QwQuplLFdZkRPMcCIOhNRWcA9tVVLzQqhQLiI+gEDVQh+2iElCpJ8fQJJvh0J8JiQ68wRuupjMrACQwGk6g6aEEESCDU9Zl7DX8wdOxLCATL2w6T3WEP1JBmQT0LA1Pl24Mx7Imcz2swZJtKl1uIDSx7Jen79Ry1jTfILrmbtFYjbbuBmHZ90MW3mywhuTlOSSSFHHr63NmbSN0tKgZcvAkwWLSjSBFxcokaxmFS4tFKSZfpTSoqSwomg0qBjFFKilYEk05pUVZA6o7XW6VQWSVY3ILe6vZ3DJOVtAwTlrw0mrtFNCaswLu1r677IctsFnARlkAuGQFjDtlVWBXQlwKT7YxO9ltqxDsjRbu5UZCV4z84CRG73ec16AoDxAOo4+BBFICq1LsRpfcwDtXEMCVXQNcBy2rh1UYlVQMTrvW7JzgRvxQ208SLhi3IJVYNu4FSHv6TrmJC2t8bokaait9RpTo1LsGl9yLE2WYQrFBO8R3iOin6J8dTxiDBHdmwqKFQBQOAHr6zrPOu6VSXQ6KVFIY5pUUUMAomiikAqKVOKBhWAvtEzBoTKALhUkkF8qIyqog/Ob5kHhkOkyF3zSppoTTZh4fbrm9lZQFLIsScyMTdBBECW3UzRIXQ8CSNuadKk3YRVBSmiikWFFFFSAqdKigD/9k="/>
          <p:cNvSpPr>
            <a:spLocks noChangeAspect="1" noChangeArrowheads="1"/>
          </p:cNvSpPr>
          <p:nvPr/>
        </p:nvSpPr>
        <p:spPr bwMode="auto">
          <a:xfrm>
            <a:off x="155575" y="-1820863"/>
            <a:ext cx="3476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BQUFBUVEBUVFBQVFBUVFxQVFBUVFBUVFxUXGyYfFxkkGRQVHzAgJCcpLCwsFh4xNTEqNSYrLCkBCQoKDgwOGg8PGi0kHCQsLCwsLCkqLSwsLywpLCksLCwqLCwsKSkpLCwsKSwsLSwsKi0sLCkpLCwsLCksLCksLP/AABEIAOsA1wMBIgACEQEDEQH/xAAbAAACAwEBAQAAAAAAAAAAAAAAAQMEBQIGB//EAEUQAAIBAgMFBQMJBgMIAwAAAAECEQADBBIhBSIxQVETMmFxkQZSgRUjQpKhscHR8BQzYnKi4RaCsgckNENTo+LxVLPy/8QAGgEAAwEBAQEAAAAAAAAAAAAAAAECAwQFBv/EADERAAICAQEGBAQGAwEAAAAAAAABAhEDEgQTITFBURRhcZGBobHBIjJC0eHwM0PxI//aAAwDAQACEQMRAD8A97j9tJaYIcz3G7ttBLa8J1gfGrJxMAFlInyMeBg1heyuDJzYi7q9wnKTyWdSOkkR5DxqX2o2oyKlu1+8uMI8gR95getenulrWNfF/wB7HneInuXnlwXRfS/Nl6ztlXum3bV3ymHYABFPSWIn4CrQxAmDIPjz9KrYQ5SVMSdTHMwOfPSPSpcVblfEaiplGKlXQuGTI8eu+K5qu3QmJqHEYhUUs5CqBJJos3ZXXjzrzu17hxOKXDqdxDNyOo4+g0HiTRjxapU+S5lZtoUcalHi3wS82a+C2kLwLIj5eTMAA38oma5xu1UtrLZpJyhQCWJ6CrFx1toT3VReXAKo5fCsXY2Me6HuOBl7Xc8NOA8Bpr1JrTHCMrdcPUxz5p4tMbuT58OnVmut4lQSrL4GJHnBrrNTmRUI0MVmoqXqdEsjg427i/r/ACdmuCa6NRXroUFmMACSTyFSdJzfvBFLNoBHIniQoEDUySB8arjaVsmA4mFMagjNcNoSCJHzgKxxB4xXD4U3QS5KTlyLzQK6uCw4FyUE9BoOZMNzYik5szhsyNm3ZzJce5wiIJeCIjdXmJo4gXLWIVwShmGKmOTLoRVjC38ra906N+dUcHgFtSELQQohmLaoMsy0mSuUdN0VOaddwL20bEjNzXj4r1/XjVK21aWDu5kE8t0+IPD9edZl23kcr0OnlxH2VyZY9TaD6Fu21WrbVQtmrdo1xyRsjWwjyI6VNVLBtr51drmlzNDk1zXVI1kykI1zXRrmpKFRRRQMz7aBFAGiqoA6AAflXm9kD9pxb3z3E0SesQv2S3mRWltaxeujs0yojd9yZMe6FH51awODW1bCJwHPmSeJPjX1UZKEW74v6Hzk8bzZIqqhHj6vp8EdYoQQw5VMryJpHWoraleGo+2s+DjT5o10vHkckuD5+pWxWINoOwEwpYAdQJFZ/srgyEa6+rXTM/wzM/EyfgKtm1ee7LZUtgEBJzFp5k8BVpiypuqCQIUSFHh5VvKX4NK5urOTHie+1ST0q9PDq+fn6GR7U4s5Vspq1xhIHSdB8W+41p4PCC3bW2OCrE9TxJ+J1qls/ZLC4b18hrh4R3UHDSfDTwrUqZySShHp9TfDicpyy5Fz4Jdl/JFaPKldFdOvSquOa4Vi0BJ0zMYC+MRqaF+ZSQnFrE8ck3XKvl8TOxl57mKW2pZEVQzEErI4kyPgPWrLXgw7V9LabyD3iOFw+Huj/NxK5ZWwZZVFwg6DPAgXI+if4Z1I58DoSDW2lg7l5gpIW3MkzLN8I0q5aZSS5RRni3uPHKTTc2/+eVEGwne4XuuzQSQqyYGsmBw6D1rWNc2rYVQqiABAFM1nOWqVo69nxPFjUW7fX1Ea4auq4NSblrZz7+XkykfEa/nXW011Vuog+Y/9n0qrYeHU/wAQ+/WtDaSbh8LgPr/+qyyouPMpWzVu2ap2qt2q8+R0oj9n75kgnmDB468T5V6Q1h4LBqhJHP7B0HxrcrknzNEKuTTpGsWUhGua6Nc1JQUqdKgZSsYdnJCiY8QPvqX5Lue79q/nU+we8/8AKPvrxj3bvaPIb9q/aUymWzwc8gDhkEL4QelfTYsbyNq6qvmfO7XtfhtP4bu/l9+yPW/JV33ftX86R2Td93+pfzq9tG5cVkZCTutKnMEBic7MNMoiCGI0MjUQaxx+JdM6rlDCVHZlmVSouAkZtTG4RHGYrk3rO0h+SLvu/wBS/nR8kXfd/qX86mGKxS5Vy5gXnMyvoC9yFOWTwC70aT5V3hsdfLJmQwWCscjidXGZZ7q6Kd6DB58C96xlX5Hu+7/Uv50jse77n9S/nV03b73QsFUF6WhGG6rPlGbNvBgFYkcOB4xW0KN7IDyx2Le9z+pfzqnfsFGyuIOkjQ8fKvbV5Tbv/EHyX7hVwyOTpgZGEulkDHiZ+wkfhUtVtnH5pfj/AKmqwTXQhCJrk0ya5JpgImuDXRNcE00AifvFSY/bgysCBBIkg8II18eHhULdNPjw+NYeP2bHC4z6jdOkknQDU/b60aU+Y0ekt1ctVTsirloV5MjrRbtVqVm2F1FadckzRCrk0zXNYspAa5pmlUlBSoooGcbAO8/8n41xdbFsoBABJTVVZI1sMwLBiQN+6unuec0sLjWtklCNRGomrHy7d6j6or35423aPLOkuYoAbrvmmAwUZT2AUBwOCm4Q3gVfkRVw3cQtlQFLXFdllt7MoR8jnKQGncnlM1Q+XbvUfVFHy7d6j6oqN1IC9j3v9kMsh815TlTvAJdFpuO7JFsz48q7wuKxHbhHUZBmlsrDMAzgERIB0t6EiQxPlnfLt3qPqil8vXeo+qKN1IC9+34lRvW5lJGW2dHPBTvHQQdT1qG5jMToyqZIUMCjhUPzhIAElhORc4nQz5Vvl+71H1RR8v3eo+qKN1IDSt7Qvm4oNshcwV9xuMuCQx0ygBDPOdJ4VmbdP+8HyX7hR8v3uo+qKz8di3fM8Bny6DugkDdGnCTAmtIY3F2wKmzv3S/H/UanNY/sntJr+ES41vs8xfKpbMcoYiSYGshvhFa5NbrihCNImosWzBG7PVspy6Try051lYoYgkAEwGYyoykgG6oGjQSVW2wB0l9RGgGwNcmuTWMFxHc3t5Tv5gMua5mOsHeVQQDB0dehrTw7sUUuIbKMw6NzjwmY8IppgW8FazXFHETJHgNanx2EtqFKooYsTIAmBPDpxFdbLtd5v8o8zx/D7a52hcl4HBQB+J/D0rHLLgXBWzi0KuWhVWwQeGv9qu2lrzpM6UXMIuo8KumqWDffK/wST4yIH31dNcs+ZohGuaZpVky0I0qZpGpGKiiikM8YfaqwO8WXzQn/AEzVPFe2ak5MNba658CB6DeP2Vq3dkWW71q2f8oH3VNhsGlsRbRUB45QBPn1r31HM+Da+CMHPZVxjCXo3w+SswBtfHLvPYBXmApmPgxI9Kv4D2nt3NCGVuhGYeo/IVq1Xu4K2xzFBm96Ib1GtG7yR/LL3Gs+zzVZMdeceHydo6vY9E77Bf5pX7xWXjfa+xb4E3D/AADT6xgVfxmzkuiLmYj+Y1xhNj2beqW1n3iMx9Wk0f8Au+Dpe5K8Klf4m+3BL3Mm17Z5uFlo6lv/ABrbw2LzrmCmOcQY9NfsqeajNsdI8RofUUaMy5Sv1QSy7PJVu2vNSv6iXFKdAyz0kT6caHxCrqWUeZA++szHezqXDJZwfgfvFUv8F2vpO58so/A0KWbrFe5TxbLVrI/TT/Jffb+HtiBcXTkgzR9URUB9q7HLP9T+9SWPZrDp/wAuf5izfjH2VZGzbQ4Wrf1F/KqrM+yEnsi5qT+KX7mf/iK1ccKHKgEFiVYSeKpI5cz4AD6RrXNU32RZP/LQeQy/6Yq2TWuNT/XXwMczwut1fndfKhE0KpJAHEmB50ia0tmYaN88Tog+9v1+NaN0jnLMi2ngg9XP/v7fCvP7Tubkc2b1I3j6/jWpjr2Y5RwX7W5n9dTUZwwYQwkSD6eVcGWRvBUiLYds9kCTMkny5fhWzZSoLNutLCWufpXFOR0JHWEw+QGTJYyY4DkAPhU9FI1zN2UkI0qKRqGUKiilUjCiiigZ5+iuJomvqDyjqlNKaU0AdE0ppZqRNAHU0ppTSmmA5pTXJNItHGgCDANNtZ8f9RqYmquzm+aXwmfDUmrBNNAOa5oJq9hdmzrcB8E5t59B+tKG6A4wOCzbzd3kPePQeH661bxuKjdHeI1j6I6Dx/XSnicXl0WC3DTgg6Dx/XhVJLetcmXKawhY7durdq3UFy4EWT5AdTXWxrbuSzTBGnTjrA6VxSkdCRpYaxJ++tACNKVu3lECma5JOywrk0zXNQygpGg0qgoDSp0qQwooooA8/dwzLqdR7w1H9qhmtXtSDqPiv4jnXDYdH5Anquh+Kmvo45VI8xxa5nndrYBrkFCAy27oWSQM1wIADA7pAYHpIOsVAdmPug5SELmCxi6HvpdykZd0ALHOTHKa9Dc2d7rDyaVP96hfBuOKn4a/dWnBkmLicA7ZgEUKXtPGZdMgUFYKFeU8CKV7ZrNoQCFN1lhhqbl5LqyGQiFywQQQelarCOII8xFc5qdIAtzlGaJyiY0ExrHhNOa5z0ATw18taoBk1FiACjBhIKMCDwIgyD5irSYJzwU/HT766u7OYKxJEhScoknTWNOFJtDR5/2Y2UuFwwsKQSjNnI5szEz46FY8q3LGEZ+AgDiToBXnds3BbyXrIgzFxQdGWJBjqI4+Irb2LtUsCVEiBqZjNPTmQJ9axjNxWmXNG+TEqU4flfyfb9vI2LGEW2M0gx9NuA/lH68+VV8btQAGCQObHvN4Acv1wrlszmWM/h5CoMVsrtCDmiARwnj4yK555rFHH3Idn4sXDAEaTMz5T461rW7Nc4LZy2xCjzPWtOxg+Z0Fckpm1FYYAXIBEgGeJHrFaWHw6osKIFdqoHCma55SssVBopE1BQiaVZ9/EHt8hfsxkUpuqe0Zi4bVgZywu6IOsnQiqX7ViCEbmXuqbaqCG7G3cjeZZGe5a04QrgcdaVC1G3RXnk2hfZ0Wy4uA5SbhRVAYpcLo2mgBVCQN8Z4ma7tbcdlsMoLDIjYghJCl4Urx3SpLOQJICRzpOIa0btFeesbYvArI7QZWRiqgq11igtsjqB83JymdRmMncJrW2XeZrFtrnfNpC2mXeKjNu8tZ05VLVFKVlqnSFFSUSXsIreBqhf2cek+I/Wlak0wa61Jowow98c58Dr/euRfI4qP8pK/ZW49lTxFV32eDwNbx2iSIcIszG2gAJbMoHEkqQPia5XaVs8Gn/Kp+6pdpbANxYnUajXSfEaSKyk9k7ivOboSQuoI6fr4VstoJ3SNL9rXqfggoOPH8Z+qK6OC8D6Uv2Two8QG6RE2N6L9Zifsrg4hzzy+CiP71Y7ADiR6ipLOGzd3Xy/OpedlLGjGGxbczl1mYkx9WYo2Vs8Wi9sd0EOvgHLafAqRWxjyti0126QqqNeZJ5KBzJPKqfsph3uq+IvDL2zAonu2kBCesk+PHnWM8rbVnRCLWOT6cPf8A5ZZSxVuzgj5edXktgcBXVZuZnRHbw4XxqQmlNKs2x0E0TRSNQxiJpUUGk2UE1zRRUjAmiaVFIdATSoopAFFKaKQ6LOaiamwXE+X415U+2dzeuwAguhRbKDeHOHmc4Gp0gSK9TZ9knnVxPK2rbsezNKfX7cz0s0TXWL2qLdxVZd1rbNm6MsZVyxrO9z4gDnVfDe0lsorXFKSozHRlVsqMy5tCYzrrAFRuH3N995E+aiai/wAS2oJCXDEzujgubMdTyKMI48NNRPX+IbebLkuFgQpGVdHLhMhOaAZI1mPGnufMN75HeajNTsbZVlZsjAK1tRosubgQqAJ0M3AuseldbP2h2ruApCrlAmJLbwcaE8CI+B1Io3L7hvfIiKCZgT1gT60xpwrTyis66d4+ZrPJDQi4T1M8lj8A2OxxS5P7Nhcsryu3mUPB8ArLP/lp6oCKwsTtFsNculhmVnDqJynVFUweeq8PzrGxX+1C2vdsuT4ui/dNY30O9YMuSKcVcUe2mivny+3WNvf8PhYHXJcufbotXLG1NoqM19ci5lBJRN0MwXQLz10JMCNQeFIPCzSttLyviesxWOVIGrM3dRdWaOYHIdWMAcyKoY6xiGYm25TcEKCkZuzunWVM/OdiPIHqav4bBrbmJJPedjLORwLNz8BwHIAVNNF0ctXzPMLsPEKxZW1zXLg3yFLN2oFthzkMBn5Zl52xN7ZmDvpcDXCCpthGXMSV7NVFtuhJIuExr86J7tbFKaTlYKFDpUqKg0ClTpUhhSoNFABSNOuTUjQUUqKQzRwR1P8ALXnb9yx31tXdXVuzZm7Mk9m+bsrZaTF1GiOJ6g16DBNGbSd3gOfhVUbYsSCEBEplhFnU5cw14A21BjhlHhXr7PNxh+FnlbRjhOX4lZXbb6nW5aQESVlg0hSrIQ0R+9AGnAhTzFSjF2MltuxQm6uQqqodVZLZSTAIDQNfdHQVZfFWUuBOygq4RWCJAZuy0XWR+8QzHLwqC7tq1lVxblBc1Yqs5jbN3dEzmkJrw146VoI4sbVssT8yRmYSSqah1tb7CdJN4AjU8amvY6yrE9kSc5VWCpvutwEqNZkOSZMd1jyqMbRw+dQLO/ulR2aAhptpGp3SA1s+UETpXWKxdlb2tts4ugAgJD3Sigc5JyXuJganXhQBGm1LJAXsG+dAXLltwzAKSnejdzgSYHSnhvaC0qjKhAIJGQLAVSQubUZdwZtdAAelRfteFcqBYOrKABbX6It8QDqq9ogP2TFbTbMtHjbtnSO4vDjHCgCth9uq7hAriSQGIXKf3kcGJg9jc5ch1FK93j5mr4wyCIVRHCANO9w+s31j1rOvnePma5to5I3w82R3LYYQwBHQgEehqBcHaTUJbWOJCIsfGNKoe0e1LtpEXDpnu3bmRByG6WLHyA56Vjp7HXr+9jsQzH3E4Dwk7o+C1yWeljxpq5ype79jR2p7cYWyD852jD6Nve/q7o9axMLexW0ryM6GxhEuLcy6zdKEMokxm1A4AAeJivRYD2Vw1mClpSw+k++39XD4RWtSsHLHH/Gvi/2Cio714KpZiAAJJPAVjYv2iYapZJHV2yT5LlJ9Y8qSVmKNylWBgvbK0zZbw7FuRYgofDPpB8wK0c73e7mtJ7xEXH/lU/ux4ne8F0NFCfAp4r2gKXbiZRCRDa6kjD/A64gDQyIBMyBXVr2jUjW3czAW84GQ5TdCdnENvZi6gRMTrFajYdTxVTrOoB1gCdecAa+AqIbOtACLdsZZywi7ubvRppPPrRa7CqXcor7RIYhHOZ1QRk1uNkPZ6toQHEk6CCJkRSs+0iMyKEuy8EDKDCt2cOcrGBNxZ6anlV9MDbBBFtAQAAQiggAggAgcAQD5imcIkg5ElSCpyrukCARpppQ2gqXcmoopE1maCmiilSGFFFFIZbw1/KTpMimTaMTaXThurpqTpppqSfiagmiumOWUVSOd44ydss3L9tpzWwZ4yFM8Brp/CPQdK4As/wDRThl7q8AMoHDhBI8tKhoqt/MncxJ0NoGRaUGAJCrMCI1jwHoOlclLRZmNoEv3iQpkQojUcNxdPCoqJo38w3MSxmtafNLukEbq7pAABGmhgAfAVP8AKQ901862r7J4vFYi4bl7JZDnswSTu6ERbUgeEnXSjDbMxWzmDi72+GkdqmoKLzuBSTEcdD1kcxW+n3N/C464S49uP1PovykOh9apu8knqa4orOWSUuZlGCjyKG29mm9bKo2VhOUmdCR1GoPDWrWEQrbRWMsEUMeMkAAmTx1qWiszXU9OnoFR4jErbUs7BVHMmBWY21u1LC02VVJBuQCWI45J0jx1nl1Pmdr4cBsxYserEsfU1agwSsv4vbvbXRGltTKg6Zj75H3Dl58O8ZtMMPhXknxsGo32h41qlwo00on2uitqdSOHh4gdfHjXu/ZHaZv4RGcyykox6lOBPiVKn418vxOMmvof+z/DlcGC307ruPLRQf6TUTXAmR6alRRWFkhRRSpDETSrm7dCgliAAJJJgAdSTwrqkMKKKVIYUUUUWBaw9jMTrECoTibPadn2yZ5iIPe92eGbwmaubOOp8vxryDezt8ZrEHfuhluFlC5VOYt3pJjWAoM8zXsbHs2HLFvI6/v2PE2/a8+CSWKN/wB+5684DhvDXhpx+2uvk0+99n96h2ngWZlZDBVHBcGWykcFWDLSAQQRr1GhqHZN90l7hzMJZe0uBRKhiixwAucDxj0qdxDsdO+n3NEbPngw9P70DZ/8Q9P71njZF4ZezukLmzMA7cS1xpUkERDLu8DHrJhtm31ZCXkBhINxzKy8ltN9oYdBI4UbiHYN7PuTYnD5I1magYAiCJBEEdRzFXtp/R+P4VRriyxUZ0jrxNyjbPO7O20bFw4bFaZdLN0917fBMx5MBoT4a+PoladRqOR61Wx+zrd5ctxZ5g8Cp6g8qy7Oxrlk/NOSvQHKfip3T56VkdbWOatcH8n6djdqjt64y4W8U7wsXCI4zlOoqjjtp37YlUL6cGttPqmlYz+3F8aHC/8A2fdloXMqGy5Jq417owdnbbyoADwFQ4/bObnVS5s97txuxsFde4Cd09Bm1+FV7+y7ymDbIMx11rqSsUoOLpte5G10nhXDE8yKttsQKYuuXbeBRAZVhwmeI413h/Z4nioQTOZiWbyjgPStZ43BXL26mcZQb4NsoWb6BgWBcA6gNlnwzQY84r3GD9tMSygWsIFUABQEusIA0iABEV5rGYS1bWBqepP4DSvpvs1bZcHYV5kWV48gdQPgCBXNkfDibLJji/yX6s8//ifHf/G/7V786Te1mNHHC/8AavfnXsqK57NHtGN/6l7s8Q3t1iR3sJ9l0fetRN7e4ltLeE1/lut9gAr3k0pp6l2M3kx9IfNngRsPHY4/72xtWpnLAHpbHPxavd2reVQJJhQJPEwIk+Nd0qTlZE5uXkgoopVBAUUUUDL+AWSwGhy6HprxqLZuybiur3WnKjKBnd+8LMmW6m2xjlmEVCG6aV0Lh6n1NduPOoRqjjnhcndkWF2TiMilrhB7MSpu3DLxazZm5SFuDScuaRJrr5EvZpFwiSpaLrzAzwAWUzlDLqRvRrXfaHqfU0Zz1Pqa08UuxHh33LGzdm3EcM9wtukEZmI7toCAdBqtw/561aws56n1NHaHqfU0eKXYXh/MvbU+j8fwqhNMsTxM1HdvKoliFHUkAeprmnLXK0dEI6Y0dzRWTiPaaynMnhyA73dO8RIPUVXHtha6H6X0l4r8e6eR5nStFs2Z/pYPLBdTepNcgSTAHEkwB8a8xj/a+QBYEEji2WRoIzA6BdeM8qkw2xHvQ9zEZhm07M54gQALj6jWSRFaeFcY6sr0r5kby3UVZ5/buDe1ibj2XV0ctcO8JSTveYk6ET05Vm7U2wRKq2dtVZuKlTERIkcK+g4b2bsJG5nIA1c5ucyAdBJ10FWcVsqzc1uWrbnqyKT6xNUtox4/8at939i9Mpfm5dj5PgsaE1Ornix1I8Aa7u7WZtFnXhX0n/CeF/6Cf1fnVzCbMtWv3VtE8VUA+vGud5k+Jsn0PE+zfsY9xxdxQKoDItnvP5j6K+epr3VnFo5IRgSsSBymY+Gh18KrbWxly2oNpC5J4AE+Q04T15VJg9npbLMiwXjNqTwmAJOg1OgqZcY6pfD+SHJt0i1RRRWBYUqKKAClRRSGFKaCaVIY6VFFAyWaJpUVZmOnNc0UAOac1zRNFgdTVbH4Fbq5WLATMqYI0I4+RI+NTzRTjJxdrmJpPgyrhdlWrfctoIMzAJmImTrwrvGALachVMWzoQI0Ex5VPNU8ViMxa3bAc8HLaogI4PHEwe4NddSoM1anJytslpJUjK2Fsm3ctMbqZm7VhLmWULuqDHAgcvI1DjcK2EdXtMWBzbra6nICbjyJXxjQxUlvYd+zph7gIJ57sazmYQQxgkaAaAfCXD7Bd3D4pgwBaLep4wFDPoCBExHGvTeWOpzc7i/09fSvuc+l0lp49zfpUUV5B1lHA7ONu5cc3C2fgsRGpMnXVtYnTQUbQwLuyFLmQKwLcZMEHSDEkCNeRq9RWm9lq1df6idCqhMwGpgDxMCqO18LcuW4suEbXUlhOhjVdQQdedS7QwQuplLFdZkRPMcCIOhNRWcA9tVVLzQqhQLiI+gEDVQh+2iElCpJ8fQJJvh0J8JiQ68wRuupjMrACQwGk6g6aEEESCDU9Zl7DX8wdOxLCATL2w6T3WEP1JBmQT0LA1Pl24Mx7Imcz2swZJtKl1uIDSx7Jen79Ry1jTfILrmbtFYjbbuBmHZ90MW3mywhuTlOSSSFHHr63NmbSN0tKgZcvAkwWLSjSBFxcokaxmFS4tFKSZfpTSoqSwomg0qBjFFKilYEk05pUVZA6o7XW6VQWSVY3ILe6vZ3DJOVtAwTlrw0mrtFNCaswLu1r677IctsFnARlkAuGQFjDtlVWBXQlwKT7YxO9ltqxDsjRbu5UZCV4z84CRG73ec16AoDxAOo4+BBFICq1LsRpfcwDtXEMCVXQNcBy2rh1UYlVQMTrvW7JzgRvxQ208SLhi3IJVYNu4FSHv6TrmJC2t8bokaait9RpTo1LsGl9yLE2WYQrFBO8R3iOin6J8dTxiDBHdmwqKFQBQOAHr6zrPOu6VSXQ6KVFIY5pUUUMAomiikAqKVOKBhWAvtEzBoTKALhUkkF8qIyqog/Ob5kHhkOkyF3zSppoTTZh4fbrm9lZQFLIsScyMTdBBECW3UzRIXQ8CSNuadKk3YRVBSmiikWFFFFSAqdKigD/9k="/>
          <p:cNvSpPr>
            <a:spLocks noChangeAspect="1" noChangeArrowheads="1"/>
          </p:cNvSpPr>
          <p:nvPr/>
        </p:nvSpPr>
        <p:spPr bwMode="auto">
          <a:xfrm>
            <a:off x="307975" y="-1668463"/>
            <a:ext cx="3476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082"/>
            <a:ext cx="6034899" cy="659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1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Our </a:t>
            </a:r>
            <a:r>
              <a:rPr lang="en-US" sz="2400" dirty="0" smtClean="0">
                <a:solidFill>
                  <a:schemeClr val="tx2"/>
                </a:solidFill>
              </a:rPr>
              <a:t>DNA</a:t>
            </a:r>
            <a:r>
              <a:rPr lang="en-US" sz="2400" b="0" dirty="0" smtClean="0"/>
              <a:t> is </a:t>
            </a:r>
            <a:r>
              <a:rPr lang="en-US" sz="2400" i="1" u="sng" dirty="0" smtClean="0"/>
              <a:t>extremely important </a:t>
            </a:r>
            <a:r>
              <a:rPr lang="en-US" sz="2400" b="0" dirty="0" smtClean="0"/>
              <a:t>and we do not want to risk damaging or losing its information</a:t>
            </a:r>
            <a:endParaRPr lang="en-US" sz="2400" b="0" dirty="0" smtClean="0">
              <a:solidFill>
                <a:schemeClr val="tx2"/>
              </a:solidFill>
            </a:endParaRPr>
          </a:p>
          <a:p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420935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10400" cy="1371600"/>
          </a:xfrm>
        </p:spPr>
        <p:txBody>
          <a:bodyPr/>
          <a:lstStyle/>
          <a:p>
            <a:r>
              <a:rPr lang="en-US" dirty="0" smtClean="0"/>
              <a:t>Motivational minute…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r>
              <a:rPr lang="en-US" sz="2800" u="sng" dirty="0" smtClean="0"/>
              <a:t>TASK: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Transcribe the following quote into your notes…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43800" cy="1371600"/>
          </a:xfrm>
        </p:spPr>
        <p:txBody>
          <a:bodyPr/>
          <a:lstStyle/>
          <a:p>
            <a:r>
              <a:rPr lang="en-US" dirty="0"/>
              <a:t>Motivational minute…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r>
              <a:rPr lang="en-US" sz="2800" u="sng" dirty="0" smtClean="0"/>
              <a:t>TASK: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Transcribe the following quote into your notes…</a:t>
            </a:r>
          </a:p>
          <a:p>
            <a:pPr marL="800100" lvl="1" indent="-342900"/>
            <a:r>
              <a:rPr lang="en-US" sz="4400" i="1" dirty="0" smtClean="0"/>
              <a:t>“</a:t>
            </a:r>
            <a:r>
              <a:rPr lang="en-US" sz="4400" b="1" i="1" dirty="0" smtClean="0"/>
              <a:t>There are no secrets to success… it is the result of preparation, hard work, and learning from failure.</a:t>
            </a:r>
            <a:r>
              <a:rPr lang="en-US" sz="4400" i="1" dirty="0" smtClean="0"/>
              <a:t>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pPr lvl="1" indent="0">
              <a:buNone/>
            </a:pPr>
            <a:r>
              <a:rPr lang="en-US" sz="2400" i="1" dirty="0" smtClean="0"/>
              <a:t>“</a:t>
            </a:r>
            <a:r>
              <a:rPr lang="en-US" sz="2400" b="1" i="1" dirty="0" smtClean="0"/>
              <a:t>There are no secrets to success… it is the result of preparation, hard work, and learning from failure.</a:t>
            </a:r>
            <a:r>
              <a:rPr lang="en-US" sz="2400" i="1" dirty="0" smtClean="0"/>
              <a:t>”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0" dirty="0" smtClean="0"/>
              <a:t>Although the original quote is still in the presentation – it is also now in your notes to share</a:t>
            </a:r>
            <a:endParaRPr lang="en-US" sz="24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The same process occurs with our </a:t>
            </a:r>
            <a:r>
              <a:rPr lang="en-US" sz="2800" dirty="0" smtClean="0">
                <a:solidFill>
                  <a:schemeClr val="tx2"/>
                </a:solidFill>
              </a:rPr>
              <a:t>DNA </a:t>
            </a:r>
            <a:r>
              <a:rPr lang="en-US" sz="2800" b="0" dirty="0" smtClean="0"/>
              <a:t>as we </a:t>
            </a:r>
            <a:r>
              <a:rPr lang="en-US" sz="2800" i="1" u="sng" dirty="0" smtClean="0">
                <a:solidFill>
                  <a:srgbClr val="FF0000"/>
                </a:solidFill>
              </a:rPr>
              <a:t>transcribe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b="0" dirty="0" smtClean="0"/>
              <a:t>the sequence into mRNA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u="sng" dirty="0" smtClean="0">
                <a:solidFill>
                  <a:srgbClr val="00B0F0"/>
                </a:solidFill>
              </a:rPr>
              <a:t>RNA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– Ribonucleic acid</a:t>
            </a:r>
          </a:p>
        </p:txBody>
      </p:sp>
    </p:spTree>
    <p:extLst>
      <p:ext uri="{BB962C8B-B14F-4D97-AF65-F5344CB8AC3E}">
        <p14:creationId xmlns:p14="http://schemas.microsoft.com/office/powerpoint/2010/main" val="12326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800600"/>
          </a:xfrm>
        </p:spPr>
        <p:txBody>
          <a:bodyPr/>
          <a:lstStyle/>
          <a:p>
            <a:endParaRPr lang="en-US" sz="24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3200" u="sng" dirty="0" smtClean="0">
                <a:solidFill>
                  <a:srgbClr val="00B0F0"/>
                </a:solidFill>
              </a:rPr>
              <a:t>RNA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smtClean="0"/>
              <a:t>– </a:t>
            </a:r>
            <a:r>
              <a:rPr lang="en-US" sz="3200" u="sng" dirty="0" smtClean="0">
                <a:solidFill>
                  <a:srgbClr val="00B0F0"/>
                </a:solidFill>
              </a:rPr>
              <a:t>R</a:t>
            </a:r>
            <a:r>
              <a:rPr lang="en-US" sz="3200" dirty="0" smtClean="0"/>
              <a:t>ibo</a:t>
            </a:r>
            <a:r>
              <a:rPr lang="en-US" sz="3200" u="sng" dirty="0" smtClean="0">
                <a:solidFill>
                  <a:srgbClr val="00B0F0"/>
                </a:solidFill>
              </a:rPr>
              <a:t>n</a:t>
            </a:r>
            <a:r>
              <a:rPr lang="en-US" sz="3200" dirty="0" smtClean="0"/>
              <a:t>ucleic </a:t>
            </a:r>
            <a:r>
              <a:rPr lang="en-US" sz="3200" u="sng" dirty="0" smtClean="0">
                <a:solidFill>
                  <a:srgbClr val="00B0F0"/>
                </a:solidFill>
              </a:rPr>
              <a:t>a</a:t>
            </a:r>
            <a:r>
              <a:rPr lang="en-US" sz="3200" dirty="0" smtClean="0"/>
              <a:t>cid</a:t>
            </a:r>
          </a:p>
        </p:txBody>
      </p:sp>
    </p:spTree>
    <p:extLst>
      <p:ext uri="{BB962C8B-B14F-4D97-AF65-F5344CB8AC3E}">
        <p14:creationId xmlns:p14="http://schemas.microsoft.com/office/powerpoint/2010/main" val="14805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livescience.com/images/i/000/053/587/original/dna-rna-structure.jpg?13705492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6953" r="4687" b="7300"/>
          <a:stretch/>
        </p:blipFill>
        <p:spPr bwMode="auto">
          <a:xfrm>
            <a:off x="228600" y="0"/>
            <a:ext cx="8369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00600" y="76200"/>
            <a:ext cx="3581400" cy="678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livescience.com/images/i/000/053/587/original/dna-rna-structure.jpg?13705492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6953" r="4687" b="7300"/>
          <a:stretch/>
        </p:blipFill>
        <p:spPr bwMode="auto">
          <a:xfrm>
            <a:off x="228600" y="0"/>
            <a:ext cx="8369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48400" y="4419600"/>
            <a:ext cx="2133600" cy="190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.livescience.com/images/i/000/053/587/original/dna-rna-structure.jpg?137054922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6953" r="4687" b="7300"/>
          <a:stretch/>
        </p:blipFill>
        <p:spPr bwMode="auto">
          <a:xfrm>
            <a:off x="228600" y="0"/>
            <a:ext cx="8369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dna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DNA</a:t>
            </a:r>
            <a:r>
              <a:rPr lang="en-US" sz="2800" dirty="0" smtClean="0"/>
              <a:t> – </a:t>
            </a:r>
            <a:r>
              <a:rPr lang="en-US" sz="2800" u="sng" dirty="0" smtClean="0">
                <a:solidFill>
                  <a:srgbClr val="FF0000"/>
                </a:solidFill>
              </a:rPr>
              <a:t>d</a:t>
            </a:r>
            <a:r>
              <a:rPr lang="en-US" sz="2800" b="0" dirty="0" smtClean="0"/>
              <a:t>eoxyribo</a:t>
            </a:r>
            <a:r>
              <a:rPr lang="en-US" sz="2800" u="sng" dirty="0" smtClean="0">
                <a:solidFill>
                  <a:srgbClr val="FF0000"/>
                </a:solidFill>
              </a:rPr>
              <a:t>n</a:t>
            </a:r>
            <a:r>
              <a:rPr lang="en-US" sz="2800" b="0" dirty="0" smtClean="0"/>
              <a:t>ucleic </a:t>
            </a:r>
            <a:r>
              <a:rPr lang="en-US" sz="2800" u="sng" dirty="0" smtClean="0">
                <a:solidFill>
                  <a:srgbClr val="FF0000"/>
                </a:solidFill>
              </a:rPr>
              <a:t>a</a:t>
            </a:r>
            <a:r>
              <a:rPr lang="en-US" sz="2800" b="0" dirty="0" smtClean="0"/>
              <a:t>cid</a:t>
            </a:r>
            <a:endParaRPr lang="en-US" sz="28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421598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438400"/>
            <a:ext cx="3962400" cy="385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 smtClean="0">
                <a:solidFill>
                  <a:srgbClr val="FF0000"/>
                </a:solidFill>
              </a:rPr>
              <a:t>DNA</a:t>
            </a:r>
            <a:r>
              <a:rPr lang="en-US" sz="2800" b="0" dirty="0" smtClean="0"/>
              <a:t> is simply a long chain of very simple building blocks (called </a:t>
            </a:r>
            <a:r>
              <a:rPr lang="en-US" sz="2800" i="1" u="sng" dirty="0" smtClean="0"/>
              <a:t>nucleotides</a:t>
            </a:r>
            <a:r>
              <a:rPr lang="en-US" sz="2800" b="0" dirty="0" smtClean="0"/>
              <a:t>) with three main components</a:t>
            </a:r>
          </a:p>
          <a:p>
            <a:r>
              <a:rPr lang="en-US" sz="2800" dirty="0" smtClean="0">
                <a:solidFill>
                  <a:srgbClr val="00B0F0"/>
                </a:solidFill>
              </a:rPr>
              <a:t>1. </a:t>
            </a:r>
            <a:r>
              <a:rPr lang="en-US" sz="2800" dirty="0" err="1" smtClean="0">
                <a:solidFill>
                  <a:srgbClr val="00B0F0"/>
                </a:solidFill>
              </a:rPr>
              <a:t>Deoxyribose</a:t>
            </a:r>
            <a:r>
              <a:rPr lang="en-US" sz="2800" dirty="0" smtClean="0">
                <a:solidFill>
                  <a:srgbClr val="00B0F0"/>
                </a:solidFill>
              </a:rPr>
              <a:t> Sugar</a:t>
            </a:r>
          </a:p>
        </p:txBody>
      </p:sp>
    </p:spTree>
    <p:extLst>
      <p:ext uri="{BB962C8B-B14F-4D97-AF65-F5344CB8AC3E}">
        <p14:creationId xmlns:p14="http://schemas.microsoft.com/office/powerpoint/2010/main" val="307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BQUFBUVEBUVFBQVFBUVFxQVFBUVFBUVFxUXGyYfFxkkGRQVHzAgJCcpLCwsFh4xNTEqNSYrLCkBCQoKDgwOGg8PGi0kHCQsLCwsLCkqLSwsLywpLCksLCwqLCwsKSkpLCwsKSwsLSwsKi0sLCkpLCwsLCksLCksLP/AABEIAOsA1wMBIgACEQEDEQH/xAAbAAACAwEBAQAAAAAAAAAAAAAAAQMEBQIGB//EAEUQAAIBAgMFBQMJBgMIAwAAAAECEQADBBIhBSIxQVETMmFxkQZSgRUjQpKhscHR8BQzYnKi4RaCsgckNENTo+LxVLPy/8QAGgEAAwEBAQEAAAAAAAAAAAAAAAECAwQFBv/EADERAAICAQEGBAQGAwEAAAAAAAABAhEDEgQTITFBURRhcZGBobHBIjJC0eHwM0PxI//aAAwDAQACEQMRAD8A97j9tJaYIcz3G7ttBLa8J1gfGrJxMAFlInyMeBg1heyuDJzYi7q9wnKTyWdSOkkR5DxqX2o2oyKlu1+8uMI8gR95getenulrWNfF/wB7HneInuXnlwXRfS/Nl6ztlXum3bV3ymHYABFPSWIn4CrQxAmDIPjz9KrYQ5SVMSdTHMwOfPSPSpcVblfEaiplGKlXQuGTI8eu+K5qu3QmJqHEYhUUs5CqBJJos3ZXXjzrzu17hxOKXDqdxDNyOo4+g0HiTRjxapU+S5lZtoUcalHi3wS82a+C2kLwLIj5eTMAA38oma5xu1UtrLZpJyhQCWJ6CrFx1toT3VReXAKo5fCsXY2Me6HuOBl7Xc8NOA8Bpr1JrTHCMrdcPUxz5p4tMbuT58OnVmut4lQSrL4GJHnBrrNTmRUI0MVmoqXqdEsjg427i/r/ACdmuCa6NRXroUFmMACSTyFSdJzfvBFLNoBHIniQoEDUySB8arjaVsmA4mFMagjNcNoSCJHzgKxxB4xXD4U3QS5KTlyLzQK6uCw4FyUE9BoOZMNzYik5szhsyNm3ZzJce5wiIJeCIjdXmJo4gXLWIVwShmGKmOTLoRVjC38ra906N+dUcHgFtSELQQohmLaoMsy0mSuUdN0VOaddwL20bEjNzXj4r1/XjVK21aWDu5kE8t0+IPD9edZl23kcr0OnlxH2VyZY9TaD6Fu21WrbVQtmrdo1xyRsjWwjyI6VNVLBtr51drmlzNDk1zXVI1kykI1zXRrmpKFRRRQMz7aBFAGiqoA6AAflXm9kD9pxb3z3E0SesQv2S3mRWltaxeujs0yojd9yZMe6FH51awODW1bCJwHPmSeJPjX1UZKEW74v6Hzk8bzZIqqhHj6vp8EdYoQQw5VMryJpHWoraleGo+2s+DjT5o10vHkckuD5+pWxWINoOwEwpYAdQJFZ/srgyEa6+rXTM/wzM/EyfgKtm1ee7LZUtgEBJzFp5k8BVpiypuqCQIUSFHh5VvKX4NK5urOTHie+1ST0q9PDq+fn6GR7U4s5Vspq1xhIHSdB8W+41p4PCC3bW2OCrE9TxJ+J1qls/ZLC4b18hrh4R3UHDSfDTwrUqZySShHp9TfDicpyy5Fz4Jdl/JFaPKldFdOvSquOa4Vi0BJ0zMYC+MRqaF+ZSQnFrE8ck3XKvl8TOxl57mKW2pZEVQzEErI4kyPgPWrLXgw7V9LabyD3iOFw+Huj/NxK5ZWwZZVFwg6DPAgXI+if4Z1I58DoSDW2lg7l5gpIW3MkzLN8I0q5aZSS5RRni3uPHKTTc2/+eVEGwne4XuuzQSQqyYGsmBw6D1rWNc2rYVQqiABAFM1nOWqVo69nxPFjUW7fX1Ea4auq4NSblrZz7+XkykfEa/nXW011Vuog+Y/9n0qrYeHU/wAQ+/WtDaSbh8LgPr/+qyyouPMpWzVu2ap2qt2q8+R0oj9n75kgnmDB468T5V6Q1h4LBqhJHP7B0HxrcrknzNEKuTTpGsWUhGua6Nc1JQUqdKgZSsYdnJCiY8QPvqX5Lue79q/nU+we8/8AKPvrxj3bvaPIb9q/aUymWzwc8gDhkEL4QelfTYsbyNq6qvmfO7XtfhtP4bu/l9+yPW/JV33ftX86R2Td93+pfzq9tG5cVkZCTutKnMEBic7MNMoiCGI0MjUQaxx+JdM6rlDCVHZlmVSouAkZtTG4RHGYrk3rO0h+SLvu/wBS/nR8kXfd/qX86mGKxS5Vy5gXnMyvoC9yFOWTwC70aT5V3hsdfLJmQwWCscjidXGZZ7q6Kd6DB58C96xlX5Hu+7/Uv50jse77n9S/nV03b73QsFUF6WhGG6rPlGbNvBgFYkcOB4xW0KN7IDyx2Le9z+pfzqnfsFGyuIOkjQ8fKvbV5Tbv/EHyX7hVwyOTpgZGEulkDHiZ+wkfhUtVtnH5pfj/AKmqwTXQhCJrk0ya5JpgImuDXRNcE00AifvFSY/bgysCBBIkg8II18eHhULdNPjw+NYeP2bHC4z6jdOkknQDU/b60aU+Y0ekt1ctVTsirloV5MjrRbtVqVm2F1FadckzRCrk0zXNYspAa5pmlUlBSoooGcbAO8/8n41xdbFsoBABJTVVZI1sMwLBiQN+6unuec0sLjWtklCNRGomrHy7d6j6or35423aPLOkuYoAbrvmmAwUZT2AUBwOCm4Q3gVfkRVw3cQtlQFLXFdllt7MoR8jnKQGncnlM1Q+XbvUfVFHy7d6j6oqN1IC9j3v9kMsh815TlTvAJdFpuO7JFsz48q7wuKxHbhHUZBmlsrDMAzgERIB0t6EiQxPlnfLt3qPqil8vXeo+qKN1IC9+34lRvW5lJGW2dHPBTvHQQdT1qG5jMToyqZIUMCjhUPzhIAElhORc4nQz5Vvl+71H1RR8v3eo+qKN1IDSt7Qvm4oNshcwV9xuMuCQx0ygBDPOdJ4VmbdP+8HyX7hR8v3uo+qKz8di3fM8Bny6DugkDdGnCTAmtIY3F2wKmzv3S/H/UanNY/sntJr+ES41vs8xfKpbMcoYiSYGshvhFa5NbrihCNImosWzBG7PVspy6Try051lYoYgkAEwGYyoykgG6oGjQSVW2wB0l9RGgGwNcmuTWMFxHc3t5Tv5gMua5mOsHeVQQDB0dehrTw7sUUuIbKMw6NzjwmY8IppgW8FazXFHETJHgNanx2EtqFKooYsTIAmBPDpxFdbLtd5v8o8zx/D7a52hcl4HBQB+J/D0rHLLgXBWzi0KuWhVWwQeGv9qu2lrzpM6UXMIuo8KumqWDffK/wST4yIH31dNcs+ZohGuaZpVky0I0qZpGpGKiiikM8YfaqwO8WXzQn/AEzVPFe2ak5MNba658CB6DeP2Vq3dkWW71q2f8oH3VNhsGlsRbRUB45QBPn1r31HM+Da+CMHPZVxjCXo3w+SswBtfHLvPYBXmApmPgxI9Kv4D2nt3NCGVuhGYeo/IVq1Xu4K2xzFBm96Ib1GtG7yR/LL3Gs+zzVZMdeceHydo6vY9E77Bf5pX7xWXjfa+xb4E3D/AADT6xgVfxmzkuiLmYj+Y1xhNj2beqW1n3iMx9Wk0f8Au+Dpe5K8Klf4m+3BL3Mm17Z5uFlo6lv/ABrbw2LzrmCmOcQY9NfsqeajNsdI8RofUUaMy5Sv1QSy7PJVu2vNSv6iXFKdAyz0kT6caHxCrqWUeZA++szHezqXDJZwfgfvFUv8F2vpO58so/A0KWbrFe5TxbLVrI/TT/Jffb+HtiBcXTkgzR9URUB9q7HLP9T+9SWPZrDp/wAuf5izfjH2VZGzbQ4Wrf1F/KqrM+yEnsi5qT+KX7mf/iK1ccKHKgEFiVYSeKpI5cz4AD6RrXNU32RZP/LQeQy/6Yq2TWuNT/XXwMczwut1fndfKhE0KpJAHEmB50ia0tmYaN88Tog+9v1+NaN0jnLMi2ngg9XP/v7fCvP7Tubkc2b1I3j6/jWpjr2Y5RwX7W5n9dTUZwwYQwkSD6eVcGWRvBUiLYds9kCTMkny5fhWzZSoLNutLCWufpXFOR0JHWEw+QGTJYyY4DkAPhU9FI1zN2UkI0qKRqGUKiilUjCiiigZ5+iuJomvqDyjqlNKaU0AdE0ppZqRNAHU0ppTSmmA5pTXJNItHGgCDANNtZ8f9RqYmquzm+aXwmfDUmrBNNAOa5oJq9hdmzrcB8E5t59B+tKG6A4wOCzbzd3kPePQeH661bxuKjdHeI1j6I6Dx/XSnicXl0WC3DTgg6Dx/XhVJLetcmXKawhY7durdq3UFy4EWT5AdTXWxrbuSzTBGnTjrA6VxSkdCRpYaxJ++tACNKVu3lECma5JOywrk0zXNQygpGg0qgoDSp0qQwooooA8/dwzLqdR7w1H9qhmtXtSDqPiv4jnXDYdH5Anquh+Kmvo45VI8xxa5nndrYBrkFCAy27oWSQM1wIADA7pAYHpIOsVAdmPug5SELmCxi6HvpdykZd0ALHOTHKa9Dc2d7rDyaVP96hfBuOKn4a/dWnBkmLicA7ZgEUKXtPGZdMgUFYKFeU8CKV7ZrNoQCFN1lhhqbl5LqyGQiFywQQQelarCOII8xFc5qdIAtzlGaJyiY0ExrHhNOa5z0ATw18taoBk1FiACjBhIKMCDwIgyD5irSYJzwU/HT766u7OYKxJEhScoknTWNOFJtDR5/2Y2UuFwwsKQSjNnI5szEz46FY8q3LGEZ+AgDiToBXnds3BbyXrIgzFxQdGWJBjqI4+Irb2LtUsCVEiBqZjNPTmQJ9axjNxWmXNG+TEqU4flfyfb9vI2LGEW2M0gx9NuA/lH68+VV8btQAGCQObHvN4Acv1wrlszmWM/h5CoMVsrtCDmiARwnj4yK555rFHH3Idn4sXDAEaTMz5T461rW7Nc4LZy2xCjzPWtOxg+Z0Fckpm1FYYAXIBEgGeJHrFaWHw6osKIFdqoHCma55SssVBopE1BQiaVZ9/EHt8hfsxkUpuqe0Zi4bVgZywu6IOsnQiqX7ViCEbmXuqbaqCG7G3cjeZZGe5a04QrgcdaVC1G3RXnk2hfZ0Wy4uA5SbhRVAYpcLo2mgBVCQN8Z4ma7tbcdlsMoLDIjYghJCl4Urx3SpLOQJICRzpOIa0btFeesbYvArI7QZWRiqgq11igtsjqB83JymdRmMncJrW2XeZrFtrnfNpC2mXeKjNu8tZ05VLVFKVlqnSFFSUSXsIreBqhf2cek+I/Wlak0wa61Jowow98c58Dr/euRfI4qP8pK/ZW49lTxFV32eDwNbx2iSIcIszG2gAJbMoHEkqQPia5XaVs8Gn/Kp+6pdpbANxYnUajXSfEaSKyk9k7ivOboSQuoI6fr4VstoJ3SNL9rXqfggoOPH8Z+qK6OC8D6Uv2Two8QG6RE2N6L9Zifsrg4hzzy+CiP71Y7ADiR6ipLOGzd3Xy/OpedlLGjGGxbczl1mYkx9WYo2Vs8Wi9sd0EOvgHLafAqRWxjyti0126QqqNeZJ5KBzJPKqfsph3uq+IvDL2zAonu2kBCesk+PHnWM8rbVnRCLWOT6cPf8A5ZZSxVuzgj5edXktgcBXVZuZnRHbw4XxqQmlNKs2x0E0TRSNQxiJpUUGk2UE1zRRUjAmiaVFIdATSoopAFFKaKQ6LOaiamwXE+X415U+2dzeuwAguhRbKDeHOHmc4Gp0gSK9TZ9knnVxPK2rbsezNKfX7cz0s0TXWL2qLdxVZd1rbNm6MsZVyxrO9z4gDnVfDe0lsorXFKSozHRlVsqMy5tCYzrrAFRuH3N995E+aiai/wAS2oJCXDEzujgubMdTyKMI48NNRPX+IbebLkuFgQpGVdHLhMhOaAZI1mPGnufMN75HeajNTsbZVlZsjAK1tRosubgQqAJ0M3AuseldbP2h2ruApCrlAmJLbwcaE8CI+B1Io3L7hvfIiKCZgT1gT60xpwrTyis66d4+ZrPJDQi4T1M8lj8A2OxxS5P7Nhcsryu3mUPB8ArLP/lp6oCKwsTtFsNculhmVnDqJynVFUweeq8PzrGxX+1C2vdsuT4ui/dNY30O9YMuSKcVcUe2mivny+3WNvf8PhYHXJcufbotXLG1NoqM19ci5lBJRN0MwXQLz10JMCNQeFIPCzSttLyviesxWOVIGrM3dRdWaOYHIdWMAcyKoY6xiGYm25TcEKCkZuzunWVM/OdiPIHqav4bBrbmJJPedjLORwLNz8BwHIAVNNF0ctXzPMLsPEKxZW1zXLg3yFLN2oFthzkMBn5Zl52xN7ZmDvpcDXCCpthGXMSV7NVFtuhJIuExr86J7tbFKaTlYKFDpUqKg0ClTpUhhSoNFABSNOuTUjQUUqKQzRwR1P8ALXnb9yx31tXdXVuzZm7Mk9m+bsrZaTF1GiOJ6g16DBNGbSd3gOfhVUbYsSCEBEplhFnU5cw14A21BjhlHhXr7PNxh+FnlbRjhOX4lZXbb6nW5aQESVlg0hSrIQ0R+9AGnAhTzFSjF2MltuxQm6uQqqodVZLZSTAIDQNfdHQVZfFWUuBOygq4RWCJAZuy0XWR+8QzHLwqC7tq1lVxblBc1Yqs5jbN3dEzmkJrw146VoI4sbVssT8yRmYSSqah1tb7CdJN4AjU8amvY6yrE9kSc5VWCpvutwEqNZkOSZMd1jyqMbRw+dQLO/ulR2aAhptpGp3SA1s+UETpXWKxdlb2tts4ugAgJD3Sigc5JyXuJganXhQBGm1LJAXsG+dAXLltwzAKSnejdzgSYHSnhvaC0qjKhAIJGQLAVSQubUZdwZtdAAelRfteFcqBYOrKABbX6It8QDqq9ogP2TFbTbMtHjbtnSO4vDjHCgCth9uq7hAriSQGIXKf3kcGJg9jc5ch1FK93j5mr4wyCIVRHCANO9w+s31j1rOvnePma5to5I3w82R3LYYQwBHQgEehqBcHaTUJbWOJCIsfGNKoe0e1LtpEXDpnu3bmRByG6WLHyA56Vjp7HXr+9jsQzH3E4Dwk7o+C1yWeljxpq5ype79jR2p7cYWyD852jD6Nve/q7o9axMLexW0ryM6GxhEuLcy6zdKEMokxm1A4AAeJivRYD2Vw1mClpSw+k++39XD4RWtSsHLHH/Gvi/2Cio714KpZiAAJJPAVjYv2iYapZJHV2yT5LlJ9Y8qSVmKNylWBgvbK0zZbw7FuRYgofDPpB8wK0c73e7mtJ7xEXH/lU/ux4ne8F0NFCfAp4r2gKXbiZRCRDa6kjD/A64gDQyIBMyBXVr2jUjW3czAW84GQ5TdCdnENvZi6gRMTrFajYdTxVTrOoB1gCdecAa+AqIbOtACLdsZZywi7ubvRppPPrRa7CqXcor7RIYhHOZ1QRk1uNkPZ6toQHEk6CCJkRSs+0iMyKEuy8EDKDCt2cOcrGBNxZ6anlV9MDbBBFtAQAAQiggAggAgcAQD5imcIkg5ElSCpyrukCARpppQ2gqXcmoopE1maCmiilSGFFFFIZbw1/KTpMimTaMTaXThurpqTpppqSfiagmiumOWUVSOd44ydss3L9tpzWwZ4yFM8Brp/CPQdK4As/wDRThl7q8AMoHDhBI8tKhoqt/MncxJ0NoGRaUGAJCrMCI1jwHoOlclLRZmNoEv3iQpkQojUcNxdPCoqJo38w3MSxmtafNLukEbq7pAABGmhgAfAVP8AKQ901862r7J4vFYi4bl7JZDnswSTu6ERbUgeEnXSjDbMxWzmDi72+GkdqmoKLzuBSTEcdD1kcxW+n3N/C464S49uP1PovykOh9apu8knqa4orOWSUuZlGCjyKG29mm9bKo2VhOUmdCR1GoPDWrWEQrbRWMsEUMeMkAAmTx1qWiszXU9OnoFR4jErbUs7BVHMmBWY21u1LC02VVJBuQCWI45J0jx1nl1Pmdr4cBsxYserEsfU1agwSsv4vbvbXRGltTKg6Zj75H3Dl58O8ZtMMPhXknxsGo32h41qlwo00on2uitqdSOHh4gdfHjXu/ZHaZv4RGcyykox6lOBPiVKn418vxOMmvof+z/DlcGC307ruPLRQf6TUTXAmR6alRRWFkhRRSpDETSrm7dCgliAAJJJgAdSTwrqkMKKKVIYUUUUWBaw9jMTrECoTibPadn2yZ5iIPe92eGbwmaubOOp8vxryDezt8ZrEHfuhluFlC5VOYt3pJjWAoM8zXsbHs2HLFvI6/v2PE2/a8+CSWKN/wB+5684DhvDXhpx+2uvk0+99n96h2ngWZlZDBVHBcGWykcFWDLSAQQRr1GhqHZN90l7hzMJZe0uBRKhiixwAucDxj0qdxDsdO+n3NEbPngw9P70DZ/8Q9P71njZF4ZezukLmzMA7cS1xpUkERDLu8DHrJhtm31ZCXkBhINxzKy8ltN9oYdBI4UbiHYN7PuTYnD5I1magYAiCJBEEdRzFXtp/R+P4VRriyxUZ0jrxNyjbPO7O20bFw4bFaZdLN0917fBMx5MBoT4a+PoladRqOR61Wx+zrd5ctxZ5g8Cp6g8qy7Oxrlk/NOSvQHKfip3T56VkdbWOatcH8n6djdqjt64y4W8U7wsXCI4zlOoqjjtp37YlUL6cGttPqmlYz+3F8aHC/8A2fdloXMqGy5Jq417owdnbbyoADwFQ4/bObnVS5s97txuxsFde4Cd09Bm1+FV7+y7ymDbIMx11rqSsUoOLpte5G10nhXDE8yKttsQKYuuXbeBRAZVhwmeI413h/Z4nioQTOZiWbyjgPStZ43BXL26mcZQb4NsoWb6BgWBcA6gNlnwzQY84r3GD9tMSygWsIFUABQEusIA0iABEV5rGYS1bWBqepP4DSvpvs1bZcHYV5kWV48gdQPgCBXNkfDibLJji/yX6s8//ifHf/G/7V786Te1mNHHC/8AavfnXsqK57NHtGN/6l7s8Q3t1iR3sJ9l0fetRN7e4ltLeE1/lut9gAr3k0pp6l2M3kx9IfNngRsPHY4/72xtWpnLAHpbHPxavd2reVQJJhQJPEwIk+Nd0qTlZE5uXkgoopVBAUUUUDL+AWSwGhy6HprxqLZuybiur3WnKjKBnd+8LMmW6m2xjlmEVCG6aV0Lh6n1NduPOoRqjjnhcndkWF2TiMilrhB7MSpu3DLxazZm5SFuDScuaRJrr5EvZpFwiSpaLrzAzwAWUzlDLqRvRrXfaHqfU0Zz1Pqa08UuxHh33LGzdm3EcM9wtukEZmI7toCAdBqtw/561aws56n1NHaHqfU0eKXYXh/MvbU+j8fwqhNMsTxM1HdvKoliFHUkAeprmnLXK0dEI6Y0dzRWTiPaaynMnhyA73dO8RIPUVXHtha6H6X0l4r8e6eR5nStFs2Z/pYPLBdTepNcgSTAHEkwB8a8xj/a+QBYEEji2WRoIzA6BdeM8qkw2xHvQ9zEZhm07M54gQALj6jWSRFaeFcY6sr0r5kby3UVZ5/buDe1ibj2XV0ctcO8JSTveYk6ET05Vm7U2wRKq2dtVZuKlTERIkcK+g4b2bsJG5nIA1c5ucyAdBJ10FWcVsqzc1uWrbnqyKT6xNUtox4/8at939i9Mpfm5dj5PgsaE1Ornix1I8Aa7u7WZtFnXhX0n/CeF/6Cf1fnVzCbMtWv3VtE8VUA+vGud5k+Jsn0PE+zfsY9xxdxQKoDItnvP5j6K+epr3VnFo5IRgSsSBymY+Gh18KrbWxly2oNpC5J4AE+Q04T15VJg9npbLMiwXjNqTwmAJOg1OgqZcY6pfD+SHJt0i1RRRWBYUqKKAClRRSGFKaCaVIY6VFFAyWaJpUVZmOnNc0UAOac1zRNFgdTVbH4Fbq5WLATMqYI0I4+RI+NTzRTjJxdrmJpPgyrhdlWrfctoIMzAJmImTrwrvGALachVMWzoQI0Ex5VPNU8ViMxa3bAc8HLaogI4PHEwe4NddSoM1anJytslpJUjK2Fsm3ctMbqZm7VhLmWULuqDHAgcvI1DjcK2EdXtMWBzbra6nICbjyJXxjQxUlvYd+zph7gIJ57sazmYQQxgkaAaAfCXD7Bd3D4pgwBaLep4wFDPoCBExHGvTeWOpzc7i/09fSvuc+l0lp49zfpUUV5B1lHA7ONu5cc3C2fgsRGpMnXVtYnTQUbQwLuyFLmQKwLcZMEHSDEkCNeRq9RWm9lq1df6idCqhMwGpgDxMCqO18LcuW4suEbXUlhOhjVdQQdedS7QwQuplLFdZkRPMcCIOhNRWcA9tVVLzQqhQLiI+gEDVQh+2iElCpJ8fQJJvh0J8JiQ68wRuupjMrACQwGk6g6aEEESCDU9Zl7DX8wdOxLCATL2w6T3WEP1JBmQT0LA1Pl24Mx7Imcz2swZJtKl1uIDSx7Jen79Ry1jTfILrmbtFYjbbuBmHZ90MW3mywhuTlOSSSFHHr63NmbSN0tKgZcvAkwWLSjSBFxcokaxmFS4tFKSZfpTSoqSwomg0qBjFFKilYEk05pUVZA6o7XW6VQWSVY3ILe6vZ3DJOVtAwTlrw0mrtFNCaswLu1r677IctsFnARlkAuGQFjDtlVWBXQlwKT7YxO9ltqxDsjRbu5UZCV4z84CRG73ec16AoDxAOo4+BBFICq1LsRpfcwDtXEMCVXQNcBy2rh1UYlVQMTrvW7JzgRvxQ208SLhi3IJVYNu4FSHv6TrmJC2t8bokaait9RpTo1LsGl9yLE2WYQrFBO8R3iOin6J8dTxiDBHdmwqKFQBQOAHr6zrPOu6VSXQ6KVFIY5pUUUMAomiikAqKVOKBhWAvtEzBoTKALhUkkF8qIyqog/Ob5kHhkOkyF3zSppoTTZh4fbrm9lZQFLIsScyMTdBBECW3UzRIXQ8CSNuadKk3YRVBSmiikWFFFFSAqdKigD/9k="/>
          <p:cNvSpPr>
            <a:spLocks noChangeAspect="1" noChangeArrowheads="1"/>
          </p:cNvSpPr>
          <p:nvPr/>
        </p:nvSpPr>
        <p:spPr bwMode="auto">
          <a:xfrm>
            <a:off x="155575" y="-1820863"/>
            <a:ext cx="3476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BQUFBUVEBUVFBQVFBUVFxQVFBUVFBUVFxUXGyYfFxkkGRQVHzAgJCcpLCwsFh4xNTEqNSYrLCkBCQoKDgwOGg8PGi0kHCQsLCwsLCkqLSwsLywpLCksLCwqLCwsKSkpLCwsKSwsLSwsKi0sLCkpLCwsLCksLCksLP/AABEIAOsA1wMBIgACEQEDEQH/xAAbAAACAwEBAQAAAAAAAAAAAAAAAQMEBQIGB//EAEUQAAIBAgMFBQMJBgMIAwAAAAECEQADBBIhBSIxQVETMmFxkQZSgRUjQpKhscHR8BQzYnKi4RaCsgckNENTo+LxVLPy/8QAGgEAAwEBAQEAAAAAAAAAAAAAAAECAwQFBv/EADERAAICAQEGBAQGAwEAAAAAAAABAhEDEgQTITFBURRhcZGBobHBIjJC0eHwM0PxI//aAAwDAQACEQMRAD8A97j9tJaYIcz3G7ttBLa8J1gfGrJxMAFlInyMeBg1heyuDJzYi7q9wnKTyWdSOkkR5DxqX2o2oyKlu1+8uMI8gR95getenulrWNfF/wB7HneInuXnlwXRfS/Nl6ztlXum3bV3ymHYABFPSWIn4CrQxAmDIPjz9KrYQ5SVMSdTHMwOfPSPSpcVblfEaiplGKlXQuGTI8eu+K5qu3QmJqHEYhUUs5CqBJJos3ZXXjzrzu17hxOKXDqdxDNyOo4+g0HiTRjxapU+S5lZtoUcalHi3wS82a+C2kLwLIj5eTMAA38oma5xu1UtrLZpJyhQCWJ6CrFx1toT3VReXAKo5fCsXY2Me6HuOBl7Xc8NOA8Bpr1JrTHCMrdcPUxz5p4tMbuT58OnVmut4lQSrL4GJHnBrrNTmRUI0MVmoqXqdEsjg427i/r/ACdmuCa6NRXroUFmMACSTyFSdJzfvBFLNoBHIniQoEDUySB8arjaVsmA4mFMagjNcNoSCJHzgKxxB4xXD4U3QS5KTlyLzQK6uCw4FyUE9BoOZMNzYik5szhsyNm3ZzJce5wiIJeCIjdXmJo4gXLWIVwShmGKmOTLoRVjC38ra906N+dUcHgFtSELQQohmLaoMsy0mSuUdN0VOaddwL20bEjNzXj4r1/XjVK21aWDu5kE8t0+IPD9edZl23kcr0OnlxH2VyZY9TaD6Fu21WrbVQtmrdo1xyRsjWwjyI6VNVLBtr51drmlzNDk1zXVI1kykI1zXRrmpKFRRRQMz7aBFAGiqoA6AAflXm9kD9pxb3z3E0SesQv2S3mRWltaxeujs0yojd9yZMe6FH51awODW1bCJwHPmSeJPjX1UZKEW74v6Hzk8bzZIqqhHj6vp8EdYoQQw5VMryJpHWoraleGo+2s+DjT5o10vHkckuD5+pWxWINoOwEwpYAdQJFZ/srgyEa6+rXTM/wzM/EyfgKtm1ee7LZUtgEBJzFp5k8BVpiypuqCQIUSFHh5VvKX4NK5urOTHie+1ST0q9PDq+fn6GR7U4s5Vspq1xhIHSdB8W+41p4PCC3bW2OCrE9TxJ+J1qls/ZLC4b18hrh4R3UHDSfDTwrUqZySShHp9TfDicpyy5Fz4Jdl/JFaPKldFdOvSquOa4Vi0BJ0zMYC+MRqaF+ZSQnFrE8ck3XKvl8TOxl57mKW2pZEVQzEErI4kyPgPWrLXgw7V9LabyD3iOFw+Huj/NxK5ZWwZZVFwg6DPAgXI+if4Z1I58DoSDW2lg7l5gpIW3MkzLN8I0q5aZSS5RRni3uPHKTTc2/+eVEGwne4XuuzQSQqyYGsmBw6D1rWNc2rYVQqiABAFM1nOWqVo69nxPFjUW7fX1Ea4auq4NSblrZz7+XkykfEa/nXW011Vuog+Y/9n0qrYeHU/wAQ+/WtDaSbh8LgPr/+qyyouPMpWzVu2ap2qt2q8+R0oj9n75kgnmDB468T5V6Q1h4LBqhJHP7B0HxrcrknzNEKuTTpGsWUhGua6Nc1JQUqdKgZSsYdnJCiY8QPvqX5Lue79q/nU+we8/8AKPvrxj3bvaPIb9q/aUymWzwc8gDhkEL4QelfTYsbyNq6qvmfO7XtfhtP4bu/l9+yPW/JV33ftX86R2Td93+pfzq9tG5cVkZCTutKnMEBic7MNMoiCGI0MjUQaxx+JdM6rlDCVHZlmVSouAkZtTG4RHGYrk3rO0h+SLvu/wBS/nR8kXfd/qX86mGKxS5Vy5gXnMyvoC9yFOWTwC70aT5V3hsdfLJmQwWCscjidXGZZ7q6Kd6DB58C96xlX5Hu+7/Uv50jse77n9S/nV03b73QsFUF6WhGG6rPlGbNvBgFYkcOB4xW0KN7IDyx2Le9z+pfzqnfsFGyuIOkjQ8fKvbV5Tbv/EHyX7hVwyOTpgZGEulkDHiZ+wkfhUtVtnH5pfj/AKmqwTXQhCJrk0ya5JpgImuDXRNcE00AifvFSY/bgysCBBIkg8II18eHhULdNPjw+NYeP2bHC4z6jdOkknQDU/b60aU+Y0ekt1ctVTsirloV5MjrRbtVqVm2F1FadckzRCrk0zXNYspAa5pmlUlBSoooGcbAO8/8n41xdbFsoBABJTVVZI1sMwLBiQN+6unuec0sLjWtklCNRGomrHy7d6j6or35423aPLOkuYoAbrvmmAwUZT2AUBwOCm4Q3gVfkRVw3cQtlQFLXFdllt7MoR8jnKQGncnlM1Q+XbvUfVFHy7d6j6oqN1IC9j3v9kMsh815TlTvAJdFpuO7JFsz48q7wuKxHbhHUZBmlsrDMAzgERIB0t6EiQxPlnfLt3qPqil8vXeo+qKN1IC9+34lRvW5lJGW2dHPBTvHQQdT1qG5jMToyqZIUMCjhUPzhIAElhORc4nQz5Vvl+71H1RR8v3eo+qKN1IDSt7Qvm4oNshcwV9xuMuCQx0ygBDPOdJ4VmbdP+8HyX7hR8v3uo+qKz8di3fM8Bny6DugkDdGnCTAmtIY3F2wKmzv3S/H/UanNY/sntJr+ES41vs8xfKpbMcoYiSYGshvhFa5NbrihCNImosWzBG7PVspy6Try051lYoYgkAEwGYyoykgG6oGjQSVW2wB0l9RGgGwNcmuTWMFxHc3t5Tv5gMua5mOsHeVQQDB0dehrTw7sUUuIbKMw6NzjwmY8IppgW8FazXFHETJHgNanx2EtqFKooYsTIAmBPDpxFdbLtd5v8o8zx/D7a52hcl4HBQB+J/D0rHLLgXBWzi0KuWhVWwQeGv9qu2lrzpM6UXMIuo8KumqWDffK/wST4yIH31dNcs+ZohGuaZpVky0I0qZpGpGKiiikM8YfaqwO8WXzQn/AEzVPFe2ak5MNba658CB6DeP2Vq3dkWW71q2f8oH3VNhsGlsRbRUB45QBPn1r31HM+Da+CMHPZVxjCXo3w+SswBtfHLvPYBXmApmPgxI9Kv4D2nt3NCGVuhGYeo/IVq1Xu4K2xzFBm96Ib1GtG7yR/LL3Gs+zzVZMdeceHydo6vY9E77Bf5pX7xWXjfa+xb4E3D/AADT6xgVfxmzkuiLmYj+Y1xhNj2beqW1n3iMx9Wk0f8Au+Dpe5K8Klf4m+3BL3Mm17Z5uFlo6lv/ABrbw2LzrmCmOcQY9NfsqeajNsdI8RofUUaMy5Sv1QSy7PJVu2vNSv6iXFKdAyz0kT6caHxCrqWUeZA++szHezqXDJZwfgfvFUv8F2vpO58so/A0KWbrFe5TxbLVrI/TT/Jffb+HtiBcXTkgzR9URUB9q7HLP9T+9SWPZrDp/wAuf5izfjH2VZGzbQ4Wrf1F/KqrM+yEnsi5qT+KX7mf/iK1ccKHKgEFiVYSeKpI5cz4AD6RrXNU32RZP/LQeQy/6Yq2TWuNT/XXwMczwut1fndfKhE0KpJAHEmB50ia0tmYaN88Tog+9v1+NaN0jnLMi2ngg9XP/v7fCvP7Tubkc2b1I3j6/jWpjr2Y5RwX7W5n9dTUZwwYQwkSD6eVcGWRvBUiLYds9kCTMkny5fhWzZSoLNutLCWufpXFOR0JHWEw+QGTJYyY4DkAPhU9FI1zN2UkI0qKRqGUKiilUjCiiigZ5+iuJomvqDyjqlNKaU0AdE0ppZqRNAHU0ppTSmmA5pTXJNItHGgCDANNtZ8f9RqYmquzm+aXwmfDUmrBNNAOa5oJq9hdmzrcB8E5t59B+tKG6A4wOCzbzd3kPePQeH661bxuKjdHeI1j6I6Dx/XSnicXl0WC3DTgg6Dx/XhVJLetcmXKawhY7durdq3UFy4EWT5AdTXWxrbuSzTBGnTjrA6VxSkdCRpYaxJ++tACNKVu3lECma5JOywrk0zXNQygpGg0qgoDSp0qQwooooA8/dwzLqdR7w1H9qhmtXtSDqPiv4jnXDYdH5Anquh+Kmvo45VI8xxa5nndrYBrkFCAy27oWSQM1wIADA7pAYHpIOsVAdmPug5SELmCxi6HvpdykZd0ALHOTHKa9Dc2d7rDyaVP96hfBuOKn4a/dWnBkmLicA7ZgEUKXtPGZdMgUFYKFeU8CKV7ZrNoQCFN1lhhqbl5LqyGQiFywQQQelarCOII8xFc5qdIAtzlGaJyiY0ExrHhNOa5z0ATw18taoBk1FiACjBhIKMCDwIgyD5irSYJzwU/HT766u7OYKxJEhScoknTWNOFJtDR5/2Y2UuFwwsKQSjNnI5szEz46FY8q3LGEZ+AgDiToBXnds3BbyXrIgzFxQdGWJBjqI4+Irb2LtUsCVEiBqZjNPTmQJ9axjNxWmXNG+TEqU4flfyfb9vI2LGEW2M0gx9NuA/lH68+VV8btQAGCQObHvN4Acv1wrlszmWM/h5CoMVsrtCDmiARwnj4yK555rFHH3Idn4sXDAEaTMz5T461rW7Nc4LZy2xCjzPWtOxg+Z0Fckpm1FYYAXIBEgGeJHrFaWHw6osKIFdqoHCma55SssVBopE1BQiaVZ9/EHt8hfsxkUpuqe0Zi4bVgZywu6IOsnQiqX7ViCEbmXuqbaqCG7G3cjeZZGe5a04QrgcdaVC1G3RXnk2hfZ0Wy4uA5SbhRVAYpcLo2mgBVCQN8Z4ma7tbcdlsMoLDIjYghJCl4Urx3SpLOQJICRzpOIa0btFeesbYvArI7QZWRiqgq11igtsjqB83JymdRmMncJrW2XeZrFtrnfNpC2mXeKjNu8tZ05VLVFKVlqnSFFSUSXsIreBqhf2cek+I/Wlak0wa61Jowow98c58Dr/euRfI4qP8pK/ZW49lTxFV32eDwNbx2iSIcIszG2gAJbMoHEkqQPia5XaVs8Gn/Kp+6pdpbANxYnUajXSfEaSKyk9k7ivOboSQuoI6fr4VstoJ3SNL9rXqfggoOPH8Z+qK6OC8D6Uv2Two8QG6RE2N6L9Zifsrg4hzzy+CiP71Y7ADiR6ipLOGzd3Xy/OpedlLGjGGxbczl1mYkx9WYo2Vs8Wi9sd0EOvgHLafAqRWxjyti0126QqqNeZJ5KBzJPKqfsph3uq+IvDL2zAonu2kBCesk+PHnWM8rbVnRCLWOT6cPf8A5ZZSxVuzgj5edXktgcBXVZuZnRHbw4XxqQmlNKs2x0E0TRSNQxiJpUUGk2UE1zRRUjAmiaVFIdATSoopAFFKaKQ6LOaiamwXE+X415U+2dzeuwAguhRbKDeHOHmc4Gp0gSK9TZ9knnVxPK2rbsezNKfX7cz0s0TXWL2qLdxVZd1rbNm6MsZVyxrO9z4gDnVfDe0lsorXFKSozHRlVsqMy5tCYzrrAFRuH3N995E+aiai/wAS2oJCXDEzujgubMdTyKMI48NNRPX+IbebLkuFgQpGVdHLhMhOaAZI1mPGnufMN75HeajNTsbZVlZsjAK1tRosubgQqAJ0M3AuseldbP2h2ruApCrlAmJLbwcaE8CI+B1Io3L7hvfIiKCZgT1gT60xpwrTyis66d4+ZrPJDQi4T1M8lj8A2OxxS5P7Nhcsryu3mUPB8ArLP/lp6oCKwsTtFsNculhmVnDqJynVFUweeq8PzrGxX+1C2vdsuT4ui/dNY30O9YMuSKcVcUe2mivny+3WNvf8PhYHXJcufbotXLG1NoqM19ci5lBJRN0MwXQLz10JMCNQeFIPCzSttLyviesxWOVIGrM3dRdWaOYHIdWMAcyKoY6xiGYm25TcEKCkZuzunWVM/OdiPIHqav4bBrbmJJPedjLORwLNz8BwHIAVNNF0ctXzPMLsPEKxZW1zXLg3yFLN2oFthzkMBn5Zl52xN7ZmDvpcDXCCpthGXMSV7NVFtuhJIuExr86J7tbFKaTlYKFDpUqKg0ClTpUhhSoNFABSNOuTUjQUUqKQzRwR1P8ALXnb9yx31tXdXVuzZm7Mk9m+bsrZaTF1GiOJ6g16DBNGbSd3gOfhVUbYsSCEBEplhFnU5cw14A21BjhlHhXr7PNxh+FnlbRjhOX4lZXbb6nW5aQESVlg0hSrIQ0R+9AGnAhTzFSjF2MltuxQm6uQqqodVZLZSTAIDQNfdHQVZfFWUuBOygq4RWCJAZuy0XWR+8QzHLwqC7tq1lVxblBc1Yqs5jbN3dEzmkJrw146VoI4sbVssT8yRmYSSqah1tb7CdJN4AjU8amvY6yrE9kSc5VWCpvutwEqNZkOSZMd1jyqMbRw+dQLO/ulR2aAhptpGp3SA1s+UETpXWKxdlb2tts4ugAgJD3Sigc5JyXuJganXhQBGm1LJAXsG+dAXLltwzAKSnejdzgSYHSnhvaC0qjKhAIJGQLAVSQubUZdwZtdAAelRfteFcqBYOrKABbX6It8QDqq9ogP2TFbTbMtHjbtnSO4vDjHCgCth9uq7hAriSQGIXKf3kcGJg9jc5ch1FK93j5mr4wyCIVRHCANO9w+s31j1rOvnePma5to5I3w82R3LYYQwBHQgEehqBcHaTUJbWOJCIsfGNKoe0e1LtpEXDpnu3bmRByG6WLHyA56Vjp7HXr+9jsQzH3E4Dwk7o+C1yWeljxpq5ype79jR2p7cYWyD852jD6Nve/q7o9axMLexW0ryM6GxhEuLcy6zdKEMokxm1A4AAeJivRYD2Vw1mClpSw+k++39XD4RWtSsHLHH/Gvi/2Cio714KpZiAAJJPAVjYv2iYapZJHV2yT5LlJ9Y8qSVmKNylWBgvbK0zZbw7FuRYgofDPpB8wK0c73e7mtJ7xEXH/lU/ux4ne8F0NFCfAp4r2gKXbiZRCRDa6kjD/A64gDQyIBMyBXVr2jUjW3czAW84GQ5TdCdnENvZi6gRMTrFajYdTxVTrOoB1gCdecAa+AqIbOtACLdsZZywi7ubvRppPPrRa7CqXcor7RIYhHOZ1QRk1uNkPZ6toQHEk6CCJkRSs+0iMyKEuy8EDKDCt2cOcrGBNxZ6anlV9MDbBBFtAQAAQiggAggAgcAQD5imcIkg5ElSCpyrukCARpppQ2gqXcmoopE1maCmiilSGFFFFIZbw1/KTpMimTaMTaXThurpqTpppqSfiagmiumOWUVSOd44ydss3L9tpzWwZ4yFM8Brp/CPQdK4As/wDRThl7q8AMoHDhBI8tKhoqt/MncxJ0NoGRaUGAJCrMCI1jwHoOlclLRZmNoEv3iQpkQojUcNxdPCoqJo38w3MSxmtafNLukEbq7pAABGmhgAfAVP8AKQ901862r7J4vFYi4bl7JZDnswSTu6ERbUgeEnXSjDbMxWzmDi72+GkdqmoKLzuBSTEcdD1kcxW+n3N/C464S49uP1PovykOh9apu8knqa4orOWSUuZlGCjyKG29mm9bKo2VhOUmdCR1GoPDWrWEQrbRWMsEUMeMkAAmTx1qWiszXU9OnoFR4jErbUs7BVHMmBWY21u1LC02VVJBuQCWI45J0jx1nl1Pmdr4cBsxYserEsfU1agwSsv4vbvbXRGltTKg6Zj75H3Dl58O8ZtMMPhXknxsGo32h41qlwo00on2uitqdSOHh4gdfHjXu/ZHaZv4RGcyykox6lOBPiVKn418vxOMmvof+z/DlcGC307ruPLRQf6TUTXAmR6alRRWFkhRRSpDETSrm7dCgliAAJJJgAdSTwrqkMKKKVIYUUUUWBaw9jMTrECoTibPadn2yZ5iIPe92eGbwmaubOOp8vxryDezt8ZrEHfuhluFlC5VOYt3pJjWAoM8zXsbHs2HLFvI6/v2PE2/a8+CSWKN/wB+5684DhvDXhpx+2uvk0+99n96h2ngWZlZDBVHBcGWykcFWDLSAQQRr1GhqHZN90l7hzMJZe0uBRKhiixwAucDxj0qdxDsdO+n3NEbPngw9P70DZ/8Q9P71njZF4ZezukLmzMA7cS1xpUkERDLu8DHrJhtm31ZCXkBhINxzKy8ltN9oYdBI4UbiHYN7PuTYnD5I1magYAiCJBEEdRzFXtp/R+P4VRriyxUZ0jrxNyjbPO7O20bFw4bFaZdLN0917fBMx5MBoT4a+PoladRqOR61Wx+zrd5ctxZ5g8Cp6g8qy7Oxrlk/NOSvQHKfip3T56VkdbWOatcH8n6djdqjt64y4W8U7wsXCI4zlOoqjjtp37YlUL6cGttPqmlYz+3F8aHC/8A2fdloXMqGy5Jq417owdnbbyoADwFQ4/bObnVS5s97txuxsFde4Cd09Bm1+FV7+y7ymDbIMx11rqSsUoOLpte5G10nhXDE8yKttsQKYuuXbeBRAZVhwmeI413h/Z4nioQTOZiWbyjgPStZ43BXL26mcZQb4NsoWb6BgWBcA6gNlnwzQY84r3GD9tMSygWsIFUABQEusIA0iABEV5rGYS1bWBqepP4DSvpvs1bZcHYV5kWV48gdQPgCBXNkfDibLJji/yX6s8//ifHf/G/7V786Te1mNHHC/8AavfnXsqK57NHtGN/6l7s8Q3t1iR3sJ9l0fetRN7e4ltLeE1/lut9gAr3k0pp6l2M3kx9IfNngRsPHY4/72xtWpnLAHpbHPxavd2reVQJJhQJPEwIk+Nd0qTlZE5uXkgoopVBAUUUUDL+AWSwGhy6HprxqLZuybiur3WnKjKBnd+8LMmW6m2xjlmEVCG6aV0Lh6n1NduPOoRqjjnhcndkWF2TiMilrhB7MSpu3DLxazZm5SFuDScuaRJrr5EvZpFwiSpaLrzAzwAWUzlDLqRvRrXfaHqfU0Zz1Pqa08UuxHh33LGzdm3EcM9wtukEZmI7toCAdBqtw/561aws56n1NHaHqfU0eKXYXh/MvbU+j8fwqhNMsTxM1HdvKoliFHUkAeprmnLXK0dEI6Y0dzRWTiPaaynMnhyA73dO8RIPUVXHtha6H6X0l4r8e6eR5nStFs2Z/pYPLBdTepNcgSTAHEkwB8a8xj/a+QBYEEji2WRoIzA6BdeM8qkw2xHvQ9zEZhm07M54gQALj6jWSRFaeFcY6sr0r5kby3UVZ5/buDe1ibj2XV0ctcO8JSTveYk6ET05Vm7U2wRKq2dtVZuKlTERIkcK+g4b2bsJG5nIA1c5ucyAdBJ10FWcVsqzc1uWrbnqyKT6xNUtox4/8at939i9Mpfm5dj5PgsaE1Ornix1I8Aa7u7WZtFnXhX0n/CeF/6Cf1fnVzCbMtWv3VtE8VUA+vGud5k+Jsn0PE+zfsY9xxdxQKoDItnvP5j6K+epr3VnFo5IRgSsSBymY+Gh18KrbWxly2oNpC5J4AE+Q04T15VJg9npbLMiwXjNqTwmAJOg1OgqZcY6pfD+SHJt0i1RRRWBYUqKKAClRRSGFKaCaVIY6VFFAyWaJpUVZmOnNc0UAOac1zRNFgdTVbH4Fbq5WLATMqYI0I4+RI+NTzRTjJxdrmJpPgyrhdlWrfctoIMzAJmImTrwrvGALachVMWzoQI0Ex5VPNU8ViMxa3bAc8HLaogI4PHEwe4NddSoM1anJytslpJUjK2Fsm3ctMbqZm7VhLmWULuqDHAgcvI1DjcK2EdXtMWBzbra6nICbjyJXxjQxUlvYd+zph7gIJ57sazmYQQxgkaAaAfCXD7Bd3D4pgwBaLep4wFDPoCBExHGvTeWOpzc7i/09fSvuc+l0lp49zfpUUV5B1lHA7ONu5cc3C2fgsRGpMnXVtYnTQUbQwLuyFLmQKwLcZMEHSDEkCNeRq9RWm9lq1df6idCqhMwGpgDxMCqO18LcuW4suEbXUlhOhjVdQQdedS7QwQuplLFdZkRPMcCIOhNRWcA9tVVLzQqhQLiI+gEDVQh+2iElCpJ8fQJJvh0J8JiQ68wRuupjMrACQwGk6g6aEEESCDU9Zl7DX8wdOxLCATL2w6T3WEP1JBmQT0LA1Pl24Mx7Imcz2swZJtKl1uIDSx7Jen79Ry1jTfILrmbtFYjbbuBmHZ90MW3mywhuTlOSSSFHHr63NmbSN0tKgZcvAkwWLSjSBFxcokaxmFS4tFKSZfpTSoqSwomg0qBjFFKilYEk05pUVZA6o7XW6VQWSVY3ILe6vZ3DJOVtAwTlrw0mrtFNCaswLu1r677IctsFnARlkAuGQFjDtlVWBXQlwKT7YxO9ltqxDsjRbu5UZCV4z84CRG73ec16AoDxAOo4+BBFICq1LsRpfcwDtXEMCVXQNcBy2rh1UYlVQMTrvW7JzgRvxQ208SLhi3IJVYNu4FSHv6TrmJC2t8bokaait9RpTo1LsGl9yLE2WYQrFBO8R3iOin6J8dTxiDBHdmwqKFQBQOAHr6zrPOu6VSXQ6KVFIY5pUUUMAomiikAqKVOKBhWAvtEzBoTKALhUkkF8qIyqog/Ob5kHhkOkyF3zSppoTTZh4fbrm9lZQFLIsScyMTdBBECW3UzRIXQ8CSNuadKk3YRVBSmiikWFFFFSAqdKigD/9k="/>
          <p:cNvSpPr>
            <a:spLocks noChangeAspect="1" noChangeArrowheads="1"/>
          </p:cNvSpPr>
          <p:nvPr/>
        </p:nvSpPr>
        <p:spPr bwMode="auto">
          <a:xfrm>
            <a:off x="307975" y="-1668463"/>
            <a:ext cx="3476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082"/>
            <a:ext cx="6034899" cy="659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89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school.com/science/biology_place/biocoach/images/transcription/startra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" y="1371600"/>
            <a:ext cx="893481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SEBUUEBQUFBUVEBUVFBQVFBUVFxQVFBUVFBUVFxUXGyYfFxkkGRQVHzAgJCcpLCwsFh4xNTEqNSYrLCkBCQoKDgwOGg8PGi0kHCQsLCwsLCkqLSwsLywpLCksLCwqLCwsKSkpLCwsKSwsLSwsKi0sLCkpLCwsLCksLCksLP/AABEIAOsA1wMBIgACEQEDEQH/xAAbAAACAwEBAQAAAAAAAAAAAAAAAQMEBQIGB//EAEUQAAIBAgMFBQMJBgMIAwAAAAECEQADBBIhBSIxQVETMmFxkQZSgRUjQpKhscHR8BQzYnKi4RaCsgckNENTo+LxVLPy/8QAGgEAAwEBAQEAAAAAAAAAAAAAAAECAwQFBv/EADERAAICAQEGBAQGAwEAAAAAAAABAhEDEgQTITFBURRhcZGBobHBIjJC0eHwM0PxI//aAAwDAQACEQMRAD8A97j9tJaYIcz3G7ttBLa8J1gfGrJxMAFlInyMeBg1heyuDJzYi7q9wnKTyWdSOkkR5DxqX2o2oyKlu1+8uMI8gR95getenulrWNfF/wB7HneInuXnlwXRfS/Nl6ztlXum3bV3ymHYABFPSWIn4CrQxAmDIPjz9KrYQ5SVMSdTHMwOfPSPSpcVblfEaiplGKlXQuGTI8eu+K5qu3QmJqHEYhUUs5CqBJJos3ZXXjzrzu17hxOKXDqdxDNyOo4+g0HiTRjxapU+S5lZtoUcalHi3wS82a+C2kLwLIj5eTMAA38oma5xu1UtrLZpJyhQCWJ6CrFx1toT3VReXAKo5fCsXY2Me6HuOBl7Xc8NOA8Bpr1JrTHCMrdcPUxz5p4tMbuT58OnVmut4lQSrL4GJHnBrrNTmRUI0MVmoqXqdEsjg427i/r/ACdmuCa6NRXroUFmMACSTyFSdJzfvBFLNoBHIniQoEDUySB8arjaVsmA4mFMagjNcNoSCJHzgKxxB4xXD4U3QS5KTlyLzQK6uCw4FyUE9BoOZMNzYik5szhsyNm3ZzJce5wiIJeCIjdXmJo4gXLWIVwShmGKmOTLoRVjC38ra906N+dUcHgFtSELQQohmLaoMsy0mSuUdN0VOaddwL20bEjNzXj4r1/XjVK21aWDu5kE8t0+IPD9edZl23kcr0OnlxH2VyZY9TaD6Fu21WrbVQtmrdo1xyRsjWwjyI6VNVLBtr51drmlzNDk1zXVI1kykI1zXRrmpKFRRRQMz7aBFAGiqoA6AAflXm9kD9pxb3z3E0SesQv2S3mRWltaxeujs0yojd9yZMe6FH51awODW1bCJwHPmSeJPjX1UZKEW74v6Hzk8bzZIqqhHj6vp8EdYoQQw5VMryJpHWoraleGo+2s+DjT5o10vHkckuD5+pWxWINoOwEwpYAdQJFZ/srgyEa6+rXTM/wzM/EyfgKtm1ee7LZUtgEBJzFp5k8BVpiypuqCQIUSFHh5VvKX4NK5urOTHie+1ST0q9PDq+fn6GR7U4s5Vspq1xhIHSdB8W+41p4PCC3bW2OCrE9TxJ+J1qls/ZLC4b18hrh4R3UHDSfDTwrUqZySShHp9TfDicpyy5Fz4Jdl/JFaPKldFdOvSquOa4Vi0BJ0zMYC+MRqaF+ZSQnFrE8ck3XKvl8TOxl57mKW2pZEVQzEErI4kyPgPWrLXgw7V9LabyD3iOFw+Huj/NxK5ZWwZZVFwg6DPAgXI+if4Z1I58DoSDW2lg7l5gpIW3MkzLN8I0q5aZSS5RRni3uPHKTTc2/+eVEGwne4XuuzQSQqyYGsmBw6D1rWNc2rYVQqiABAFM1nOWqVo69nxPFjUW7fX1Ea4auq4NSblrZz7+XkykfEa/nXW011Vuog+Y/9n0qrYeHU/wAQ+/WtDaSbh8LgPr/+qyyouPMpWzVu2ap2qt2q8+R0oj9n75kgnmDB468T5V6Q1h4LBqhJHP7B0HxrcrknzNEKuTTpGsWUhGua6Nc1JQUqdKgZSsYdnJCiY8QPvqX5Lue79q/nU+we8/8AKPvrxj3bvaPIb9q/aUymWzwc8gDhkEL4QelfTYsbyNq6qvmfO7XtfhtP4bu/l9+yPW/JV33ftX86R2Td93+pfzq9tG5cVkZCTutKnMEBic7MNMoiCGI0MjUQaxx+JdM6rlDCVHZlmVSouAkZtTG4RHGYrk3rO0h+SLvu/wBS/nR8kXfd/qX86mGKxS5Vy5gXnMyvoC9yFOWTwC70aT5V3hsdfLJmQwWCscjidXGZZ7q6Kd6DB58C96xlX5Hu+7/Uv50jse77n9S/nV03b73QsFUF6WhGG6rPlGbNvBgFYkcOB4xW0KN7IDyx2Le9z+pfzqnfsFGyuIOkjQ8fKvbV5Tbv/EHyX7hVwyOTpgZGEulkDHiZ+wkfhUtVtnH5pfj/AKmqwTXQhCJrk0ya5JpgImuDXRNcE00AifvFSY/bgysCBBIkg8II18eHhULdNPjw+NYeP2bHC4z6jdOkknQDU/b60aU+Y0ekt1ctVTsirloV5MjrRbtVqVm2F1FadckzRCrk0zXNYspAa5pmlUlBSoooGcbAO8/8n41xdbFsoBABJTVVZI1sMwLBiQN+6unuec0sLjWtklCNRGomrHy7d6j6or35423aPLOkuYoAbrvmmAwUZT2AUBwOCm4Q3gVfkRVw3cQtlQFLXFdllt7MoR8jnKQGncnlM1Q+XbvUfVFHy7d6j6oqN1IC9j3v9kMsh815TlTvAJdFpuO7JFsz48q7wuKxHbhHUZBmlsrDMAzgERIB0t6EiQxPlnfLt3qPqil8vXeo+qKN1IC9+34lRvW5lJGW2dHPBTvHQQdT1qG5jMToyqZIUMCjhUPzhIAElhORc4nQz5Vvl+71H1RR8v3eo+qKN1IDSt7Qvm4oNshcwV9xuMuCQx0ygBDPOdJ4VmbdP+8HyX7hR8v3uo+qKz8di3fM8Bny6DugkDdGnCTAmtIY3F2wKmzv3S/H/UanNY/sntJr+ES41vs8xfKpbMcoYiSYGshvhFa5NbrihCNImosWzBG7PVspy6Try051lYoYgkAEwGYyoykgG6oGjQSVW2wB0l9RGgGwNcmuTWMFxHc3t5Tv5gMua5mOsHeVQQDB0dehrTw7sUUuIbKMw6NzjwmY8IppgW8FazXFHETJHgNanx2EtqFKooYsTIAmBPDpxFdbLtd5v8o8zx/D7a52hcl4HBQB+J/D0rHLLgXBWzi0KuWhVWwQeGv9qu2lrzpM6UXMIuo8KumqWDffK/wST4yIH31dNcs+ZohGuaZpVky0I0qZpGpGKiiikM8YfaqwO8WXzQn/AEzVPFe2ak5MNba658CB6DeP2Vq3dkWW71q2f8oH3VNhsGlsRbRUB45QBPn1r31HM+Da+CMHPZVxjCXo3w+SswBtfHLvPYBXmApmPgxI9Kv4D2nt3NCGVuhGYeo/IVq1Xu4K2xzFBm96Ib1GtG7yR/LL3Gs+zzVZMdeceHydo6vY9E77Bf5pX7xWXjfa+xb4E3D/AADT6xgVfxmzkuiLmYj+Y1xhNj2beqW1n3iMx9Wk0f8Au+Dpe5K8Klf4m+3BL3Mm17Z5uFlo6lv/ABrbw2LzrmCmOcQY9NfsqeajNsdI8RofUUaMy5Sv1QSy7PJVu2vNSv6iXFKdAyz0kT6caHxCrqWUeZA++szHezqXDJZwfgfvFUv8F2vpO58so/A0KWbrFe5TxbLVrI/TT/Jffb+HtiBcXTkgzR9URUB9q7HLP9T+9SWPZrDp/wAuf5izfjH2VZGzbQ4Wrf1F/KqrM+yEnsi5qT+KX7mf/iK1ccKHKgEFiVYSeKpI5cz4AD6RrXNU32RZP/LQeQy/6Yq2TWuNT/XXwMczwut1fndfKhE0KpJAHEmB50ia0tmYaN88Tog+9v1+NaN0jnLMi2ngg9XP/v7fCvP7Tubkc2b1I3j6/jWpjr2Y5RwX7W5n9dTUZwwYQwkSD6eVcGWRvBUiLYds9kCTMkny5fhWzZSoLNutLCWufpXFOR0JHWEw+QGTJYyY4DkAPhU9FI1zN2UkI0qKRqGUKiilUjCiiigZ5+iuJomvqDyjqlNKaU0AdE0ppZqRNAHU0ppTSmmA5pTXJNItHGgCDANNtZ8f9RqYmquzm+aXwmfDUmrBNNAOa5oJq9hdmzrcB8E5t59B+tKG6A4wOCzbzd3kPePQeH661bxuKjdHeI1j6I6Dx/XSnicXl0WC3DTgg6Dx/XhVJLetcmXKawhY7durdq3UFy4EWT5AdTXWxrbuSzTBGnTjrA6VxSkdCRpYaxJ++tACNKVu3lECma5JOywrk0zXNQygpGg0qgoDSp0qQwooooA8/dwzLqdR7w1H9qhmtXtSDqPiv4jnXDYdH5Anquh+Kmvo45VI8xxa5nndrYBrkFCAy27oWSQM1wIADA7pAYHpIOsVAdmPug5SELmCxi6HvpdykZd0ALHOTHKa9Dc2d7rDyaVP96hfBuOKn4a/dWnBkmLicA7ZgEUKXtPGZdMgUFYKFeU8CKV7ZrNoQCFN1lhhqbl5LqyGQiFywQQQelarCOII8xFc5qdIAtzlGaJyiY0ExrHhNOa5z0ATw18taoBk1FiACjBhIKMCDwIgyD5irSYJzwU/HT766u7OYKxJEhScoknTWNOFJtDR5/2Y2UuFwwsKQSjNnI5szEz46FY8q3LGEZ+AgDiToBXnds3BbyXrIgzFxQdGWJBjqI4+Irb2LtUsCVEiBqZjNPTmQJ9axjNxWmXNG+TEqU4flfyfb9vI2LGEW2M0gx9NuA/lH68+VV8btQAGCQObHvN4Acv1wrlszmWM/h5CoMVsrtCDmiARwnj4yK555rFHH3Idn4sXDAEaTMz5T461rW7Nc4LZy2xCjzPWtOxg+Z0Fckpm1FYYAXIBEgGeJHrFaWHw6osKIFdqoHCma55SssVBopE1BQiaVZ9/EHt8hfsxkUpuqe0Zi4bVgZywu6IOsnQiqX7ViCEbmXuqbaqCG7G3cjeZZGe5a04QrgcdaVC1G3RXnk2hfZ0Wy4uA5SbhRVAYpcLo2mgBVCQN8Z4ma7tbcdlsMoLDIjYghJCl4Urx3SpLOQJICRzpOIa0btFeesbYvArI7QZWRiqgq11igtsjqB83JymdRmMncJrW2XeZrFtrnfNpC2mXeKjNu8tZ05VLVFKVlqnSFFSUSXsIreBqhf2cek+I/Wlak0wa61Jowow98c58Dr/euRfI4qP8pK/ZW49lTxFV32eDwNbx2iSIcIszG2gAJbMoHEkqQPia5XaVs8Gn/Kp+6pdpbANxYnUajXSfEaSKyk9k7ivOboSQuoI6fr4VstoJ3SNL9rXqfggoOPH8Z+qK6OC8D6Uv2Two8QG6RE2N6L9Zifsrg4hzzy+CiP71Y7ADiR6ipLOGzd3Xy/OpedlLGjGGxbczl1mYkx9WYo2Vs8Wi9sd0EOvgHLafAqRWxjyti0126QqqNeZJ5KBzJPKqfsph3uq+IvDL2zAonu2kBCesk+PHnWM8rbVnRCLWOT6cPf8A5ZZSxVuzgj5edXktgcBXVZuZnRHbw4XxqQmlNKs2x0E0TRSNQxiJpUUGk2UE1zRRUjAmiaVFIdATSoopAFFKaKQ6LOaiamwXE+X415U+2dzeuwAguhRbKDeHOHmc4Gp0gSK9TZ9knnVxPK2rbsezNKfX7cz0s0TXWL2qLdxVZd1rbNm6MsZVyxrO9z4gDnVfDe0lsorXFKSozHRlVsqMy5tCYzrrAFRuH3N995E+aiai/wAS2oJCXDEzujgubMdTyKMI48NNRPX+IbebLkuFgQpGVdHLhMhOaAZI1mPGnufMN75HeajNTsbZVlZsjAK1tRosubgQqAJ0M3AuseldbP2h2ruApCrlAmJLbwcaE8CI+B1Io3L7hvfIiKCZgT1gT60xpwrTyis66d4+ZrPJDQi4T1M8lj8A2OxxS5P7Nhcsryu3mUPB8ArLP/lp6oCKwsTtFsNculhmVnDqJynVFUweeq8PzrGxX+1C2vdsuT4ui/dNY30O9YMuSKcVcUe2mivny+3WNvf8PhYHXJcufbotXLG1NoqM19ci5lBJRN0MwXQLz10JMCNQeFIPCzSttLyviesxWOVIGrM3dRdWaOYHIdWMAcyKoY6xiGYm25TcEKCkZuzunWVM/OdiPIHqav4bBrbmJJPedjLORwLNz8BwHIAVNNF0ctXzPMLsPEKxZW1zXLg3yFLN2oFthzkMBn5Zl52xN7ZmDvpcDXCCpthGXMSV7NVFtuhJIuExr86J7tbFKaTlYKFDpUqKg0ClTpUhhSoNFABSNOuTUjQUUqKQzRwR1P8ALXnb9yx31tXdXVuzZm7Mk9m+bsrZaTF1GiOJ6g16DBNGbSd3gOfhVUbYsSCEBEplhFnU5cw14A21BjhlHhXr7PNxh+FnlbRjhOX4lZXbb6nW5aQESVlg0hSrIQ0R+9AGnAhTzFSjF2MltuxQm6uQqqodVZLZSTAIDQNfdHQVZfFWUuBOygq4RWCJAZuy0XWR+8QzHLwqC7tq1lVxblBc1Yqs5jbN3dEzmkJrw146VoI4sbVssT8yRmYSSqah1tb7CdJN4AjU8amvY6yrE9kSc5VWCpvutwEqNZkOSZMd1jyqMbRw+dQLO/ulR2aAhptpGp3SA1s+UETpXWKxdlb2tts4ugAgJD3Sigc5JyXuJganXhQBGm1LJAXsG+dAXLltwzAKSnejdzgSYHSnhvaC0qjKhAIJGQLAVSQubUZdwZtdAAelRfteFcqBYOrKABbX6It8QDqq9ogP2TFbTbMtHjbtnSO4vDjHCgCth9uq7hAriSQGIXKf3kcGJg9jc5ch1FK93j5mr4wyCIVRHCANO9w+s31j1rOvnePma5to5I3w82R3LYYQwBHQgEehqBcHaTUJbWOJCIsfGNKoe0e1LtpEXDpnu3bmRByG6WLHyA56Vjp7HXr+9jsQzH3E4Dwk7o+C1yWeljxpq5ype79jR2p7cYWyD852jD6Nve/q7o9axMLexW0ryM6GxhEuLcy6zdKEMokxm1A4AAeJivRYD2Vw1mClpSw+k++39XD4RWtSsHLHH/Gvi/2Cio714KpZiAAJJPAVjYv2iYapZJHV2yT5LlJ9Y8qSVmKNylWBgvbK0zZbw7FuRYgofDPpB8wK0c73e7mtJ7xEXH/lU/ux4ne8F0NFCfAp4r2gKXbiZRCRDa6kjD/A64gDQyIBMyBXVr2jUjW3czAW84GQ5TdCdnENvZi6gRMTrFajYdTxVTrOoB1gCdecAa+AqIbOtACLdsZZywi7ubvRppPPrRa7CqXcor7RIYhHOZ1QRk1uNkPZ6toQHEk6CCJkRSs+0iMyKEuy8EDKDCt2cOcrGBNxZ6anlV9MDbBBFtAQAAQiggAggAgcAQD5imcIkg5ElSCpyrukCARpppQ2gqXcmoopE1maCmiilSGFFFFIZbw1/KTpMimTaMTaXThurpqTpppqSfiagmiumOWUVSOd44ydss3L9tpzWwZ4yFM8Brp/CPQdK4As/wDRThl7q8AMoHDhBI8tKhoqt/MncxJ0NoGRaUGAJCrMCI1jwHoOlclLRZmNoEv3iQpkQojUcNxdPCoqJo38w3MSxmtafNLukEbq7pAABGmhgAfAVP8AKQ901862r7J4vFYi4bl7JZDnswSTu6ERbUgeEnXSjDbMxWzmDi72+GkdqmoKLzuBSTEcdD1kcxW+n3N/C464S49uP1PovykOh9apu8knqa4orOWSUuZlGCjyKG29mm9bKo2VhOUmdCR1GoPDWrWEQrbRWMsEUMeMkAAmTx1qWiszXU9OnoFR4jErbUs7BVHMmBWY21u1LC02VVJBuQCWI45J0jx1nl1Pmdr4cBsxYserEsfU1agwSsv4vbvbXRGltTKg6Zj75H3Dl58O8ZtMMPhXknxsGo32h41qlwo00on2uitqdSOHh4gdfHjXu/ZHaZv4RGcyykox6lOBPiVKn418vxOMmvof+z/DlcGC307ruPLRQf6TUTXAmR6alRRWFkhRRSpDETSrm7dCgliAAJJJgAdSTwrqkMKKKVIYUUUUWBaw9jMTrECoTibPadn2yZ5iIPe92eGbwmaubOOp8vxryDezt8ZrEHfuhluFlC5VOYt3pJjWAoM8zXsbHs2HLFvI6/v2PE2/a8+CSWKN/wB+5684DhvDXhpx+2uvk0+99n96h2ngWZlZDBVHBcGWykcFWDLSAQQRr1GhqHZN90l7hzMJZe0uBRKhiixwAucDxj0qdxDsdO+n3NEbPngw9P70DZ/8Q9P71njZF4ZezukLmzMA7cS1xpUkERDLu8DHrJhtm31ZCXkBhINxzKy8ltN9oYdBI4UbiHYN7PuTYnD5I1magYAiCJBEEdRzFXtp/R+P4VRriyxUZ0jrxNyjbPO7O20bFw4bFaZdLN0917fBMx5MBoT4a+PoladRqOR61Wx+zrd5ctxZ5g8Cp6g8qy7Oxrlk/NOSvQHKfip3T56VkdbWOatcH8n6djdqjt64y4W8U7wsXCI4zlOoqjjtp37YlUL6cGttPqmlYz+3F8aHC/8A2fdloXMqGy5Jq417owdnbbyoADwFQ4/bObnVS5s97txuxsFde4Cd09Bm1+FV7+y7ymDbIMx11rqSsUoOLpte5G10nhXDE8yKttsQKYuuXbeBRAZVhwmeI413h/Z4nioQTOZiWbyjgPStZ43BXL26mcZQb4NsoWb6BgWBcA6gNlnwzQY84r3GD9tMSygWsIFUABQEusIA0iABEV5rGYS1bWBqepP4DSvpvs1bZcHYV5kWV48gdQPgCBXNkfDibLJji/yX6s8//ifHf/G/7V786Te1mNHHC/8AavfnXsqK57NHtGN/6l7s8Q3t1iR3sJ9l0fetRN7e4ltLeE1/lut9gAr3k0pp6l2M3kx9IfNngRsPHY4/72xtWpnLAHpbHPxavd2reVQJJhQJPEwIk+Nd0qTlZE5uXkgoopVBAUUUUDL+AWSwGhy6HprxqLZuybiur3WnKjKBnd+8LMmW6m2xjlmEVCG6aV0Lh6n1NduPOoRqjjnhcndkWF2TiMilrhB7MSpu3DLxazZm5SFuDScuaRJrr5EvZpFwiSpaLrzAzwAWUzlDLqRvRrXfaHqfU0Zz1Pqa08UuxHh33LGzdm3EcM9wtukEZmI7toCAdBqtw/561aws56n1NHaHqfU0eKXYXh/MvbU+j8fwqhNMsTxM1HdvKoliFHUkAeprmnLXK0dEI6Y0dzRWTiPaaynMnhyA73dO8RIPUVXHtha6H6X0l4r8e6eR5nStFs2Z/pYPLBdTepNcgSTAHEkwB8a8xj/a+QBYEEji2WRoIzA6BdeM8qkw2xHvQ9zEZhm07M54gQALj6jWSRFaeFcY6sr0r5kby3UVZ5/buDe1ibj2XV0ctcO8JSTveYk6ET05Vm7U2wRKq2dtVZuKlTERIkcK+g4b2bsJG5nIA1c5ucyAdBJ10FWcVsqzc1uWrbnqyKT6xNUtox4/8at939i9Mpfm5dj5PgsaE1Ornix1I8Aa7u7WZtFnXhX0n/CeF/6Cf1fnVzCbMtWv3VtE8VUA+vGud5k+Jsn0PE+zfsY9xxdxQKoDItnvP5j6K+epr3VnFo5IRgSsSBymY+Gh18KrbWxly2oNpC5J4AE+Q04T15VJg9npbLMiwXjNqTwmAJOg1OgqZcY6pfD+SHJt0i1RRRWBYUqKKAClRRSGFKaCaVIY6VFFAyWaJpUVZmOnNc0UAOac1zRNFgdTVbH4Fbq5WLATMqYI0I4+RI+NTzRTjJxdrmJpPgyrhdlWrfctoIMzAJmImTrwrvGALachVMWzoQI0Ex5VPNU8ViMxa3bAc8HLaogI4PHEwe4NddSoM1anJytslpJUjK2Fsm3ctMbqZm7VhLmWULuqDHAgcvI1DjcK2EdXtMWBzbra6nICbjyJXxjQxUlvYd+zph7gIJ57sazmYQQxgkaAaAfCXD7Bd3D4pgwBaLep4wFDPoCBExHGvTeWOpzc7i/09fSvuc+l0lp49zfpUUV5B1lHA7ONu5cc3C2fgsRGpMnXVtYnTQUbQwLuyFLmQKwLcZMEHSDEkCNeRq9RWm9lq1df6idCqhMwGpgDxMCqO18LcuW4suEbXUlhOhjVdQQdedS7QwQuplLFdZkRPMcCIOhNRWcA9tVVLzQqhQLiI+gEDVQh+2iElCpJ8fQJJvh0J8JiQ68wRuupjMrACQwGk6g6aEEESCDU9Zl7DX8wdOxLCATL2w6T3WEP1JBmQT0LA1Pl24Mx7Imcz2swZJtKl1uIDSx7Jen79Ry1jTfILrmbtFYjbbuBmHZ90MW3mywhuTlOSSSFHHr63NmbSN0tKgZcvAkwWLSjSBFxcokaxmFS4tFKSZfpTSoqSwomg0qBjFFKilYEk05pUVZA6o7XW6VQWSVY3ILe6vZ3DJOVtAwTlrw0mrtFNCaswLu1r677IctsFnARlkAuGQFjDtlVWBXQlwKT7YxO9ltqxDsjRbu5UZCV4z84CRG73ec16AoDxAOo4+BBFICq1LsRpfcwDtXEMCVXQNcBy2rh1UYlVQMTrvW7JzgRvxQ208SLhi3IJVYNu4FSHv6TrmJC2t8bokaait9RpTo1LsGl9yLE2WYQrFBO8R3iOin6J8dTxiDBHdmwqKFQBQOAHr6zrPOu6VSXQ6KVFIY5pUUUMAomiikAqKVOKBhWAvtEzBoTKALhUkkF8qIyqog/Ob5kHhkOkyF3zSppoTTZh4fbrm9lZQFLIsScyMTdBBECW3UzRIXQ8CSNuadKk3YRVBSmiikWFFFFSAqdKigD/9k="/>
          <p:cNvSpPr>
            <a:spLocks noChangeAspect="1" noChangeArrowheads="1"/>
          </p:cNvSpPr>
          <p:nvPr/>
        </p:nvSpPr>
        <p:spPr bwMode="auto">
          <a:xfrm>
            <a:off x="155575" y="-1820863"/>
            <a:ext cx="3476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SEBUUEBQUFBUVEBUVFBQVFBUVFxQVFBUVFBUVFxUXGyYfFxkkGRQVHzAgJCcpLCwsFh4xNTEqNSYrLCkBCQoKDgwOGg8PGi0kHCQsLCwsLCkqLSwsLywpLCksLCwqLCwsKSkpLCwsKSwsLSwsKi0sLCkpLCwsLCksLCksLP/AABEIAOsA1wMBIgACEQEDEQH/xAAbAAACAwEBAQAAAAAAAAAAAAAAAQMEBQIGB//EAEUQAAIBAgMFBQMJBgMIAwAAAAECEQADBBIhBSIxQVETMmFxkQZSgRUjQpKhscHR8BQzYnKi4RaCsgckNENTo+LxVLPy/8QAGgEAAwEBAQEAAAAAAAAAAAAAAAECAwQFBv/EADERAAICAQEGBAQGAwEAAAAAAAABAhEDEgQTITFBURRhcZGBobHBIjJC0eHwM0PxI//aAAwDAQACEQMRAD8A97j9tJaYIcz3G7ttBLa8J1gfGrJxMAFlInyMeBg1heyuDJzYi7q9wnKTyWdSOkkR5DxqX2o2oyKlu1+8uMI8gR95getenulrWNfF/wB7HneInuXnlwXRfS/Nl6ztlXum3bV3ymHYABFPSWIn4CrQxAmDIPjz9KrYQ5SVMSdTHMwOfPSPSpcVblfEaiplGKlXQuGTI8eu+K5qu3QmJqHEYhUUs5CqBJJos3ZXXjzrzu17hxOKXDqdxDNyOo4+g0HiTRjxapU+S5lZtoUcalHi3wS82a+C2kLwLIj5eTMAA38oma5xu1UtrLZpJyhQCWJ6CrFx1toT3VReXAKo5fCsXY2Me6HuOBl7Xc8NOA8Bpr1JrTHCMrdcPUxz5p4tMbuT58OnVmut4lQSrL4GJHnBrrNTmRUI0MVmoqXqdEsjg427i/r/ACdmuCa6NRXroUFmMACSTyFSdJzfvBFLNoBHIniQoEDUySB8arjaVsmA4mFMagjNcNoSCJHzgKxxB4xXD4U3QS5KTlyLzQK6uCw4FyUE9BoOZMNzYik5szhsyNm3ZzJce5wiIJeCIjdXmJo4gXLWIVwShmGKmOTLoRVjC38ra906N+dUcHgFtSELQQohmLaoMsy0mSuUdN0VOaddwL20bEjNzXj4r1/XjVK21aWDu5kE8t0+IPD9edZl23kcr0OnlxH2VyZY9TaD6Fu21WrbVQtmrdo1xyRsjWwjyI6VNVLBtr51drmlzNDk1zXVI1kykI1zXRrmpKFRRRQMz7aBFAGiqoA6AAflXm9kD9pxb3z3E0SesQv2S3mRWltaxeujs0yojd9yZMe6FH51awODW1bCJwHPmSeJPjX1UZKEW74v6Hzk8bzZIqqhHj6vp8EdYoQQw5VMryJpHWoraleGo+2s+DjT5o10vHkckuD5+pWxWINoOwEwpYAdQJFZ/srgyEa6+rXTM/wzM/EyfgKtm1ee7LZUtgEBJzFp5k8BVpiypuqCQIUSFHh5VvKX4NK5urOTHie+1ST0q9PDq+fn6GR7U4s5Vspq1xhIHSdB8W+41p4PCC3bW2OCrE9TxJ+J1qls/ZLC4b18hrh4R3UHDSfDTwrUqZySShHp9TfDicpyy5Fz4Jdl/JFaPKldFdOvSquOa4Vi0BJ0zMYC+MRqaF+ZSQnFrE8ck3XKvl8TOxl57mKW2pZEVQzEErI4kyPgPWrLXgw7V9LabyD3iOFw+Huj/NxK5ZWwZZVFwg6DPAgXI+if4Z1I58DoSDW2lg7l5gpIW3MkzLN8I0q5aZSS5RRni3uPHKTTc2/+eVEGwne4XuuzQSQqyYGsmBw6D1rWNc2rYVQqiABAFM1nOWqVo69nxPFjUW7fX1Ea4auq4NSblrZz7+XkykfEa/nXW011Vuog+Y/9n0qrYeHU/wAQ+/WtDaSbh8LgPr/+qyyouPMpWzVu2ap2qt2q8+R0oj9n75kgnmDB468T5V6Q1h4LBqhJHP7B0HxrcrknzNEKuTTpGsWUhGua6Nc1JQUqdKgZSsYdnJCiY8QPvqX5Lue79q/nU+we8/8AKPvrxj3bvaPIb9q/aUymWzwc8gDhkEL4QelfTYsbyNq6qvmfO7XtfhtP4bu/l9+yPW/JV33ftX86R2Td93+pfzq9tG5cVkZCTutKnMEBic7MNMoiCGI0MjUQaxx+JdM6rlDCVHZlmVSouAkZtTG4RHGYrk3rO0h+SLvu/wBS/nR8kXfd/qX86mGKxS5Vy5gXnMyvoC9yFOWTwC70aT5V3hsdfLJmQwWCscjidXGZZ7q6Kd6DB58C96xlX5Hu+7/Uv50jse77n9S/nV03b73QsFUF6WhGG6rPlGbNvBgFYkcOB4xW0KN7IDyx2Le9z+pfzqnfsFGyuIOkjQ8fKvbV5Tbv/EHyX7hVwyOTpgZGEulkDHiZ+wkfhUtVtnH5pfj/AKmqwTXQhCJrk0ya5JpgImuDXRNcE00AifvFSY/bgysCBBIkg8II18eHhULdNPjw+NYeP2bHC4z6jdOkknQDU/b60aU+Y0ekt1ctVTsirloV5MjrRbtVqVm2F1FadckzRCrk0zXNYspAa5pmlUlBSoooGcbAO8/8n41xdbFsoBABJTVVZI1sMwLBiQN+6unuec0sLjWtklCNRGomrHy7d6j6or35423aPLOkuYoAbrvmmAwUZT2AUBwOCm4Q3gVfkRVw3cQtlQFLXFdllt7MoR8jnKQGncnlM1Q+XbvUfVFHy7d6j6oqN1IC9j3v9kMsh815TlTvAJdFpuO7JFsz48q7wuKxHbhHUZBmlsrDMAzgERIB0t6EiQxPlnfLt3qPqil8vXeo+qKN1IC9+34lRvW5lJGW2dHPBTvHQQdT1qG5jMToyqZIUMCjhUPzhIAElhORc4nQz5Vvl+71H1RR8v3eo+qKN1IDSt7Qvm4oNshcwV9xuMuCQx0ygBDPOdJ4VmbdP+8HyX7hR8v3uo+qKz8di3fM8Bny6DugkDdGnCTAmtIY3F2wKmzv3S/H/UanNY/sntJr+ES41vs8xfKpbMcoYiSYGshvhFa5NbrihCNImosWzBG7PVspy6Try051lYoYgkAEwGYyoykgG6oGjQSVW2wB0l9RGgGwNcmuTWMFxHc3t5Tv5gMua5mOsHeVQQDB0dehrTw7sUUuIbKMw6NzjwmY8IppgW8FazXFHETJHgNanx2EtqFKooYsTIAmBPDpxFdbLtd5v8o8zx/D7a52hcl4HBQB+J/D0rHLLgXBWzi0KuWhVWwQeGv9qu2lrzpM6UXMIuo8KumqWDffK/wST4yIH31dNcs+ZohGuaZpVky0I0qZpGpGKiiikM8YfaqwO8WXzQn/AEzVPFe2ak5MNba658CB6DeP2Vq3dkWW71q2f8oH3VNhsGlsRbRUB45QBPn1r31HM+Da+CMHPZVxjCXo3w+SswBtfHLvPYBXmApmPgxI9Kv4D2nt3NCGVuhGYeo/IVq1Xu4K2xzFBm96Ib1GtG7yR/LL3Gs+zzVZMdeceHydo6vY9E77Bf5pX7xWXjfa+xb4E3D/AADT6xgVfxmzkuiLmYj+Y1xhNj2beqW1n3iMx9Wk0f8Au+Dpe5K8Klf4m+3BL3Mm17Z5uFlo6lv/ABrbw2LzrmCmOcQY9NfsqeajNsdI8RofUUaMy5Sv1QSy7PJVu2vNSv6iXFKdAyz0kT6caHxCrqWUeZA++szHezqXDJZwfgfvFUv8F2vpO58so/A0KWbrFe5TxbLVrI/TT/Jffb+HtiBcXTkgzR9URUB9q7HLP9T+9SWPZrDp/wAuf5izfjH2VZGzbQ4Wrf1F/KqrM+yEnsi5qT+KX7mf/iK1ccKHKgEFiVYSeKpI5cz4AD6RrXNU32RZP/LQeQy/6Yq2TWuNT/XXwMczwut1fndfKhE0KpJAHEmB50ia0tmYaN88Tog+9v1+NaN0jnLMi2ngg9XP/v7fCvP7Tubkc2b1I3j6/jWpjr2Y5RwX7W5n9dTUZwwYQwkSD6eVcGWRvBUiLYds9kCTMkny5fhWzZSoLNutLCWufpXFOR0JHWEw+QGTJYyY4DkAPhU9FI1zN2UkI0qKRqGUKiilUjCiiigZ5+iuJomvqDyjqlNKaU0AdE0ppZqRNAHU0ppTSmmA5pTXJNItHGgCDANNtZ8f9RqYmquzm+aXwmfDUmrBNNAOa5oJq9hdmzrcB8E5t59B+tKG6A4wOCzbzd3kPePQeH661bxuKjdHeI1j6I6Dx/XSnicXl0WC3DTgg6Dx/XhVJLetcmXKawhY7durdq3UFy4EWT5AdTXWxrbuSzTBGnTjrA6VxSkdCRpYaxJ++tACNKVu3lECma5JOywrk0zXNQygpGg0qgoDSp0qQwooooA8/dwzLqdR7w1H9qhmtXtSDqPiv4jnXDYdH5Anquh+Kmvo45VI8xxa5nndrYBrkFCAy27oWSQM1wIADA7pAYHpIOsVAdmPug5SELmCxi6HvpdykZd0ALHOTHKa9Dc2d7rDyaVP96hfBuOKn4a/dWnBkmLicA7ZgEUKXtPGZdMgUFYKFeU8CKV7ZrNoQCFN1lhhqbl5LqyGQiFywQQQelarCOII8xFc5qdIAtzlGaJyiY0ExrHhNOa5z0ATw18taoBk1FiACjBhIKMCDwIgyD5irSYJzwU/HT766u7OYKxJEhScoknTWNOFJtDR5/2Y2UuFwwsKQSjNnI5szEz46FY8q3LGEZ+AgDiToBXnds3BbyXrIgzFxQdGWJBjqI4+Irb2LtUsCVEiBqZjNPTmQJ9axjNxWmXNG+TEqU4flfyfb9vI2LGEW2M0gx9NuA/lH68+VV8btQAGCQObHvN4Acv1wrlszmWM/h5CoMVsrtCDmiARwnj4yK555rFHH3Idn4sXDAEaTMz5T461rW7Nc4LZy2xCjzPWtOxg+Z0Fckpm1FYYAXIBEgGeJHrFaWHw6osKIFdqoHCma55SssVBopE1BQiaVZ9/EHt8hfsxkUpuqe0Zi4bVgZywu6IOsnQiqX7ViCEbmXuqbaqCG7G3cjeZZGe5a04QrgcdaVC1G3RXnk2hfZ0Wy4uA5SbhRVAYpcLo2mgBVCQN8Z4ma7tbcdlsMoLDIjYghJCl4Urx3SpLOQJICRzpOIa0btFeesbYvArI7QZWRiqgq11igtsjqB83JymdRmMncJrW2XeZrFtrnfNpC2mXeKjNu8tZ05VLVFKVlqnSFFSUSXsIreBqhf2cek+I/Wlak0wa61Jowow98c58Dr/euRfI4qP8pK/ZW49lTxFV32eDwNbx2iSIcIszG2gAJbMoHEkqQPia5XaVs8Gn/Kp+6pdpbANxYnUajXSfEaSKyk9k7ivOboSQuoI6fr4VstoJ3SNL9rXqfggoOPH8Z+qK6OC8D6Uv2Two8QG6RE2N6L9Zifsrg4hzzy+CiP71Y7ADiR6ipLOGzd3Xy/OpedlLGjGGxbczl1mYkx9WYo2Vs8Wi9sd0EOvgHLafAqRWxjyti0126QqqNeZJ5KBzJPKqfsph3uq+IvDL2zAonu2kBCesk+PHnWM8rbVnRCLWOT6cPf8A5ZZSxVuzgj5edXktgcBXVZuZnRHbw4XxqQmlNKs2x0E0TRSNQxiJpUUGk2UE1zRRUjAmiaVFIdATSoopAFFKaKQ6LOaiamwXE+X415U+2dzeuwAguhRbKDeHOHmc4Gp0gSK9TZ9knnVxPK2rbsezNKfX7cz0s0TXWL2qLdxVZd1rbNm6MsZVyxrO9z4gDnVfDe0lsorXFKSozHRlVsqMy5tCYzrrAFRuH3N995E+aiai/wAS2oJCXDEzujgubMdTyKMI48NNRPX+IbebLkuFgQpGVdHLhMhOaAZI1mPGnufMN75HeajNTsbZVlZsjAK1tRosubgQqAJ0M3AuseldbP2h2ruApCrlAmJLbwcaE8CI+B1Io3L7hvfIiKCZgT1gT60xpwrTyis66d4+ZrPJDQi4T1M8lj8A2OxxS5P7Nhcsryu3mUPB8ArLP/lp6oCKwsTtFsNculhmVnDqJynVFUweeq8PzrGxX+1C2vdsuT4ui/dNY30O9YMuSKcVcUe2mivny+3WNvf8PhYHXJcufbotXLG1NoqM19ci5lBJRN0MwXQLz10JMCNQeFIPCzSttLyviesxWOVIGrM3dRdWaOYHIdWMAcyKoY6xiGYm25TcEKCkZuzunWVM/OdiPIHqav4bBrbmJJPedjLORwLNz8BwHIAVNNF0ctXzPMLsPEKxZW1zXLg3yFLN2oFthzkMBn5Zl52xN7ZmDvpcDXCCpthGXMSV7NVFtuhJIuExr86J7tbFKaTlYKFDpUqKg0ClTpUhhSoNFABSNOuTUjQUUqKQzRwR1P8ALXnb9yx31tXdXVuzZm7Mk9m+bsrZaTF1GiOJ6g16DBNGbSd3gOfhVUbYsSCEBEplhFnU5cw14A21BjhlHhXr7PNxh+FnlbRjhOX4lZXbb6nW5aQESVlg0hSrIQ0R+9AGnAhTzFSjF2MltuxQm6uQqqodVZLZSTAIDQNfdHQVZfFWUuBOygq4RWCJAZuy0XWR+8QzHLwqC7tq1lVxblBc1Yqs5jbN3dEzmkJrw146VoI4sbVssT8yRmYSSqah1tb7CdJN4AjU8amvY6yrE9kSc5VWCpvutwEqNZkOSZMd1jyqMbRw+dQLO/ulR2aAhptpGp3SA1s+UETpXWKxdlb2tts4ugAgJD3Sigc5JyXuJganXhQBGm1LJAXsG+dAXLltwzAKSnejdzgSYHSnhvaC0qjKhAIJGQLAVSQubUZdwZtdAAelRfteFcqBYOrKABbX6It8QDqq9ogP2TFbTbMtHjbtnSO4vDjHCgCth9uq7hAriSQGIXKf3kcGJg9jc5ch1FK93j5mr4wyCIVRHCANO9w+s31j1rOvnePma5to5I3w82R3LYYQwBHQgEehqBcHaTUJbWOJCIsfGNKoe0e1LtpEXDpnu3bmRByG6WLHyA56Vjp7HXr+9jsQzH3E4Dwk7o+C1yWeljxpq5ype79jR2p7cYWyD852jD6Nve/q7o9axMLexW0ryM6GxhEuLcy6zdKEMokxm1A4AAeJivRYD2Vw1mClpSw+k++39XD4RWtSsHLHH/Gvi/2Cio714KpZiAAJJPAVjYv2iYapZJHV2yT5LlJ9Y8qSVmKNylWBgvbK0zZbw7FuRYgofDPpB8wK0c73e7mtJ7xEXH/lU/ux4ne8F0NFCfAp4r2gKXbiZRCRDa6kjD/A64gDQyIBMyBXVr2jUjW3czAW84GQ5TdCdnENvZi6gRMTrFajYdTxVTrOoB1gCdecAa+AqIbOtACLdsZZywi7ubvRppPPrRa7CqXcor7RIYhHOZ1QRk1uNkPZ6toQHEk6CCJkRSs+0iMyKEuy8EDKDCt2cOcrGBNxZ6anlV9MDbBBFtAQAAQiggAggAgcAQD5imcIkg5ElSCpyrukCARpppQ2gqXcmoopE1maCmiilSGFFFFIZbw1/KTpMimTaMTaXThurpqTpppqSfiagmiumOWUVSOd44ydss3L9tpzWwZ4yFM8Brp/CPQdK4As/wDRThl7q8AMoHDhBI8tKhoqt/MncxJ0NoGRaUGAJCrMCI1jwHoOlclLRZmNoEv3iQpkQojUcNxdPCoqJo38w3MSxmtafNLukEbq7pAABGmhgAfAVP8AKQ901862r7J4vFYi4bl7JZDnswSTu6ERbUgeEnXSjDbMxWzmDi72+GkdqmoKLzuBSTEcdD1kcxW+n3N/C464S49uP1PovykOh9apu8knqa4orOWSUuZlGCjyKG29mm9bKo2VhOUmdCR1GoPDWrWEQrbRWMsEUMeMkAAmTx1qWiszXU9OnoFR4jErbUs7BVHMmBWY21u1LC02VVJBuQCWI45J0jx1nl1Pmdr4cBsxYserEsfU1agwSsv4vbvbXRGltTKg6Zj75H3Dl58O8ZtMMPhXknxsGo32h41qlwo00on2uitqdSOHh4gdfHjXu/ZHaZv4RGcyykox6lOBPiVKn418vxOMmvof+z/DlcGC307ruPLRQf6TUTXAmR6alRRWFkhRRSpDETSrm7dCgliAAJJJgAdSTwrqkMKKKVIYUUUUWBaw9jMTrECoTibPadn2yZ5iIPe92eGbwmaubOOp8vxryDezt8ZrEHfuhluFlC5VOYt3pJjWAoM8zXsbHs2HLFvI6/v2PE2/a8+CSWKN/wB+5684DhvDXhpx+2uvk0+99n96h2ngWZlZDBVHBcGWykcFWDLSAQQRr1GhqHZN90l7hzMJZe0uBRKhiixwAucDxj0qdxDsdO+n3NEbPngw9P70DZ/8Q9P71njZF4ZezukLmzMA7cS1xpUkERDLu8DHrJhtm31ZCXkBhINxzKy8ltN9oYdBI4UbiHYN7PuTYnD5I1magYAiCJBEEdRzFXtp/R+P4VRriyxUZ0jrxNyjbPO7O20bFw4bFaZdLN0917fBMx5MBoT4a+PoladRqOR61Wx+zrd5ctxZ5g8Cp6g8qy7Oxrlk/NOSvQHKfip3T56VkdbWOatcH8n6djdqjt64y4W8U7wsXCI4zlOoqjjtp37YlUL6cGttPqmlYz+3F8aHC/8A2fdloXMqGy5Jq417owdnbbyoADwFQ4/bObnVS5s97txuxsFde4Cd09Bm1+FV7+y7ymDbIMx11rqSsUoOLpte5G10nhXDE8yKttsQKYuuXbeBRAZVhwmeI413h/Z4nioQTOZiWbyjgPStZ43BXL26mcZQb4NsoWb6BgWBcA6gNlnwzQY84r3GD9tMSygWsIFUABQEusIA0iABEV5rGYS1bWBqepP4DSvpvs1bZcHYV5kWV48gdQPgCBXNkfDibLJji/yX6s8//ifHf/G/7V786Te1mNHHC/8AavfnXsqK57NHtGN/6l7s8Q3t1iR3sJ9l0fetRN7e4ltLeE1/lut9gAr3k0pp6l2M3kx9IfNngRsPHY4/72xtWpnLAHpbHPxavd2reVQJJhQJPEwIk+Nd0qTlZE5uXkgoopVBAUUUUDL+AWSwGhy6HprxqLZuybiur3WnKjKBnd+8LMmW6m2xjlmEVCG6aV0Lh6n1NduPOoRqjjnhcndkWF2TiMilrhB7MSpu3DLxazZm5SFuDScuaRJrr5EvZpFwiSpaLrzAzwAWUzlDLqRvRrXfaHqfU0Zz1Pqa08UuxHh33LGzdm3EcM9wtukEZmI7toCAdBqtw/561aws56n1NHaHqfU0eKXYXh/MvbU+j8fwqhNMsTxM1HdvKoliFHUkAeprmnLXK0dEI6Y0dzRWTiPaaynMnhyA73dO8RIPUVXHtha6H6X0l4r8e6eR5nStFs2Z/pYPLBdTepNcgSTAHEkwB8a8xj/a+QBYEEji2WRoIzA6BdeM8qkw2xHvQ9zEZhm07M54gQALj6jWSRFaeFcY6sr0r5kby3UVZ5/buDe1ibj2XV0ctcO8JSTveYk6ET05Vm7U2wRKq2dtVZuKlTERIkcK+g4b2bsJG5nIA1c5ucyAdBJ10FWcVsqzc1uWrbnqyKT6xNUtox4/8at939i9Mpfm5dj5PgsaE1Ornix1I8Aa7u7WZtFnXhX0n/CeF/6Cf1fnVzCbMtWv3VtE8VUA+vGud5k+Jsn0PE+zfsY9xxdxQKoDItnvP5j6K+epr3VnFo5IRgSsSBymY+Gh18KrbWxly2oNpC5J4AE+Q04T15VJg9npbLMiwXjNqTwmAJOg1OgqZcY6pfD+SHJt0i1RRRWBYUqKKAClRRSGFKaCaVIY6VFFAyWaJpUVZmOnNc0UAOac1zRNFgdTVbH4Fbq5WLATMqYI0I4+RI+NTzRTjJxdrmJpPgyrhdlWrfctoIMzAJmImTrwrvGALachVMWzoQI0Ex5VPNU8ViMxa3bAc8HLaogI4PHEwe4NddSoM1anJytslpJUjK2Fsm3ctMbqZm7VhLmWULuqDHAgcvI1DjcK2EdXtMWBzbra6nICbjyJXxjQxUlvYd+zph7gIJ57sazmYQQxgkaAaAfCXD7Bd3D4pgwBaLep4wFDPoCBExHGvTeWOpzc7i/09fSvuc+l0lp49zfpUUV5B1lHA7ONu5cc3C2fgsRGpMnXVtYnTQUbQwLuyFLmQKwLcZMEHSDEkCNeRq9RWm9lq1df6idCqhMwGpgDxMCqO18LcuW4suEbXUlhOhjVdQQdedS7QwQuplLFdZkRPMcCIOhNRWcA9tVVLzQqhQLiI+gEDVQh+2iElCpJ8fQJJvh0J8JiQ68wRuupjMrACQwGk6g6aEEESCDU9Zl7DX8wdOxLCATL2w6T3WEP1JBmQT0LA1Pl24Mx7Imcz2swZJtKl1uIDSx7Jen79Ry1jTfILrmbtFYjbbuBmHZ90MW3mywhuTlOSSSFHHr63NmbSN0tKgZcvAkwWLSjSBFxcokaxmFS4tFKSZfpTSoqSwomg0qBjFFKilYEk05pUVZA6o7XW6VQWSVY3ILe6vZ3DJOVtAwTlrw0mrtFNCaswLu1r677IctsFnARlkAuGQFjDtlVWBXQlwKT7YxO9ltqxDsjRbu5UZCV4z84CRG73ec16AoDxAOo4+BBFICq1LsRpfcwDtXEMCVXQNcBy2rh1UYlVQMTrvW7JzgRvxQ208SLhi3IJVYNu4FSHv6TrmJC2t8bokaait9RpTo1LsGl9yLE2WYQrFBO8R3iOin6J8dTxiDBHdmwqKFQBQOAHr6zrPOu6VSXQ6KVFIY5pUUUMAomiikAqKVOKBhWAvtEzBoTKALhUkkF8qIyqog/Ob5kHhkOkyF3zSppoTTZh4fbrm9lZQFLIsScyMTdBBECW3UzRIXQ8CSNuadKk3YRVBSmiikWFFFFSAqdKigD/9k="/>
          <p:cNvSpPr>
            <a:spLocks noChangeAspect="1" noChangeArrowheads="1"/>
          </p:cNvSpPr>
          <p:nvPr/>
        </p:nvSpPr>
        <p:spPr bwMode="auto">
          <a:xfrm>
            <a:off x="307975" y="-1668463"/>
            <a:ext cx="34766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0082"/>
            <a:ext cx="6034899" cy="659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1392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752600"/>
            <a:ext cx="2438400" cy="1524000"/>
          </a:xfrm>
          <a:prstGeom prst="rect">
            <a:avLst/>
          </a:prstGeom>
          <a:solidFill>
            <a:srgbClr val="798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28194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1905000"/>
            <a:ext cx="3124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3294797"/>
            <a:ext cx="6362700" cy="3029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1392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752600"/>
            <a:ext cx="2438400" cy="1524000"/>
          </a:xfrm>
          <a:prstGeom prst="rect">
            <a:avLst/>
          </a:prstGeom>
          <a:solidFill>
            <a:srgbClr val="798A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28194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3962400"/>
            <a:ext cx="63627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276600"/>
            <a:ext cx="4800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1392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981200"/>
            <a:ext cx="2286000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5029200"/>
            <a:ext cx="63627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1392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5105400"/>
            <a:ext cx="63627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yperphysics.phy-astr.gsu.edu/hbase/organic/imgorg/translat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85800"/>
            <a:ext cx="913921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3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rna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00B0F0"/>
                </a:solidFill>
              </a:rPr>
              <a:t>RNA</a:t>
            </a:r>
            <a:r>
              <a:rPr lang="en-US" sz="2400" dirty="0" smtClean="0"/>
              <a:t> continues the code to the ribosomes where proteins are made</a:t>
            </a:r>
          </a:p>
          <a:p>
            <a:endParaRPr lang="en-US" sz="2400" dirty="0"/>
          </a:p>
          <a:p>
            <a:r>
              <a:rPr lang="en-US" sz="2400" dirty="0" smtClean="0"/>
              <a:t>Each “three-nucleotide-sequence” of mRNA is called a </a:t>
            </a:r>
            <a:r>
              <a:rPr lang="en-US" sz="2400" dirty="0" smtClean="0">
                <a:solidFill>
                  <a:srgbClr val="00B050"/>
                </a:solidFill>
              </a:rPr>
              <a:t>CODON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/>
              <a:t>Each “three-nucleotide-sequence” of </a:t>
            </a:r>
            <a:r>
              <a:rPr lang="en-US" sz="2400" dirty="0" err="1" smtClean="0"/>
              <a:t>tRNA</a:t>
            </a:r>
            <a:r>
              <a:rPr lang="en-US" sz="2400" dirty="0" smtClean="0"/>
              <a:t> </a:t>
            </a:r>
            <a:r>
              <a:rPr lang="en-US" sz="2400" dirty="0"/>
              <a:t>is called </a:t>
            </a:r>
            <a:r>
              <a:rPr lang="en-US" sz="2400" dirty="0" smtClean="0"/>
              <a:t>an  </a:t>
            </a:r>
            <a:r>
              <a:rPr lang="en-US" sz="2400" dirty="0" smtClean="0">
                <a:solidFill>
                  <a:srgbClr val="FF0000"/>
                </a:solidFill>
              </a:rPr>
              <a:t>ANTI - CODON </a:t>
            </a:r>
          </a:p>
          <a:p>
            <a:endParaRPr lang="en-US" sz="2400" dirty="0"/>
          </a:p>
          <a:p>
            <a:r>
              <a:rPr lang="en-US" sz="2400" dirty="0" smtClean="0"/>
              <a:t>These </a:t>
            </a:r>
            <a:r>
              <a:rPr lang="en-US" sz="2400" dirty="0" smtClean="0">
                <a:solidFill>
                  <a:srgbClr val="00B050"/>
                </a:solidFill>
              </a:rPr>
              <a:t>CODONS</a:t>
            </a:r>
            <a:r>
              <a:rPr lang="en-US" sz="2400" dirty="0" smtClean="0"/>
              <a:t> code for a specific amino acid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89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</a:rPr>
              <a:t>rna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There are three (3) different types of RNA</a:t>
            </a:r>
          </a:p>
          <a:p>
            <a:r>
              <a:rPr lang="en-US" sz="2800" dirty="0"/>
              <a:t>	</a:t>
            </a:r>
            <a:r>
              <a:rPr lang="en-US" sz="2800" u="sng" dirty="0" smtClean="0"/>
              <a:t>mRNA</a:t>
            </a:r>
            <a:r>
              <a:rPr lang="en-US" sz="2800" dirty="0" smtClean="0"/>
              <a:t> – messenger RNA</a:t>
            </a:r>
          </a:p>
          <a:p>
            <a:r>
              <a:rPr lang="en-US" sz="2800" dirty="0"/>
              <a:t>	</a:t>
            </a:r>
            <a:r>
              <a:rPr lang="en-US" sz="2800" u="sng" dirty="0" err="1" smtClean="0"/>
              <a:t>rRNA</a:t>
            </a:r>
            <a:r>
              <a:rPr lang="en-US" sz="2800" dirty="0" smtClean="0"/>
              <a:t> – ribosomal RNA</a:t>
            </a:r>
          </a:p>
          <a:p>
            <a:r>
              <a:rPr lang="en-US" sz="2800" dirty="0"/>
              <a:t>	</a:t>
            </a:r>
            <a:r>
              <a:rPr lang="en-US" sz="2800" u="sng" dirty="0" err="1" smtClean="0"/>
              <a:t>tRNA</a:t>
            </a:r>
            <a:r>
              <a:rPr lang="en-US" sz="2800" dirty="0" smtClean="0"/>
              <a:t> – transfer RNA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0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26856</TotalTime>
  <Words>3196</Words>
  <Application>Microsoft Office PowerPoint</Application>
  <PresentationFormat>On-screen Show (4:3)</PresentationFormat>
  <Paragraphs>586</Paragraphs>
  <Slides>131</Slides>
  <Notes>1</Notes>
  <HiddenSlides>22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5" baseType="lpstr">
      <vt:lpstr>Arial</vt:lpstr>
      <vt:lpstr>Arial Black</vt:lpstr>
      <vt:lpstr>Calibri</vt:lpstr>
      <vt:lpstr>Essential</vt:lpstr>
      <vt:lpstr>DNA – RNA – Protein Synthesis</vt:lpstr>
      <vt:lpstr>What is dna?</vt:lpstr>
      <vt:lpstr>What is dna?</vt:lpstr>
      <vt:lpstr>What is dna?</vt:lpstr>
      <vt:lpstr>What is dna?</vt:lpstr>
      <vt:lpstr>What is dna?</vt:lpstr>
      <vt:lpstr>What is dna?</vt:lpstr>
      <vt:lpstr>What is dna?</vt:lpstr>
      <vt:lpstr>What is dna?</vt:lpstr>
      <vt:lpstr>What is dna?</vt:lpstr>
      <vt:lpstr>What is dna?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are we unique?</vt:lpstr>
      <vt:lpstr>How are we unique?</vt:lpstr>
      <vt:lpstr>How are we unique?</vt:lpstr>
      <vt:lpstr>How are we unique?</vt:lpstr>
      <vt:lpstr>How are we unique?</vt:lpstr>
      <vt:lpstr>How are we unique?</vt:lpstr>
      <vt:lpstr>How are we unique?</vt:lpstr>
      <vt:lpstr>How are we unique?</vt:lpstr>
      <vt:lpstr>How are we unique?</vt:lpstr>
      <vt:lpstr>How are we unique?</vt:lpstr>
      <vt:lpstr>Base pairing</vt:lpstr>
      <vt:lpstr>Base pairing</vt:lpstr>
      <vt:lpstr>Base pairing</vt:lpstr>
      <vt:lpstr>Base pairing</vt:lpstr>
      <vt:lpstr>Base pairing</vt:lpstr>
      <vt:lpstr>Base pairing</vt:lpstr>
      <vt:lpstr>Base pairing</vt:lpstr>
      <vt:lpstr>Base pairing</vt:lpstr>
      <vt:lpstr>Base pairing</vt:lpstr>
      <vt:lpstr>Base pairing</vt:lpstr>
      <vt:lpstr>Base pairing</vt:lpstr>
      <vt:lpstr>What is dna?</vt:lpstr>
      <vt:lpstr>What is dna?</vt:lpstr>
      <vt:lpstr>What is dna?</vt:lpstr>
      <vt:lpstr>What is dna?</vt:lpstr>
      <vt:lpstr>PowerPoint Presentation</vt:lpstr>
      <vt:lpstr>What if we need more DNA?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dna rEPLICATION</vt:lpstr>
      <vt:lpstr>G c t g a t c g t a c t a c g g a</vt:lpstr>
      <vt:lpstr>G c t g a t c g t a c t a c g g a</vt:lpstr>
      <vt:lpstr>G c t g a t c g t a c t a c g g a</vt:lpstr>
      <vt:lpstr>G c t g a t c g t a c t a c g g a</vt:lpstr>
      <vt:lpstr>G c t g a t c g t a c t a c g g a</vt:lpstr>
      <vt:lpstr>G c t g a t c g t a c t a c g g a</vt:lpstr>
      <vt:lpstr>G c t g a t c g t a c t a c g g a</vt:lpstr>
      <vt:lpstr>G c t g a t c g t a c t a c g g a</vt:lpstr>
      <vt:lpstr>G c t g a t c g t a c t a c g g a</vt:lpstr>
      <vt:lpstr>G c t g a t c g t a c t a c g g a</vt:lpstr>
      <vt:lpstr>G c t g a t c g t a c t a c g g a</vt:lpstr>
      <vt:lpstr>PowerPoint Presentation</vt:lpstr>
      <vt:lpstr>Purpose for dna?</vt:lpstr>
      <vt:lpstr>Purpose for dna?</vt:lpstr>
      <vt:lpstr>Purpose for dna?</vt:lpstr>
      <vt:lpstr>Purpose for dna?</vt:lpstr>
      <vt:lpstr>Problem…</vt:lpstr>
      <vt:lpstr>Problem…</vt:lpstr>
      <vt:lpstr>Problem…</vt:lpstr>
      <vt:lpstr>PowerPoint Presentation</vt:lpstr>
      <vt:lpstr>transcription</vt:lpstr>
      <vt:lpstr>Motivational minute…</vt:lpstr>
      <vt:lpstr>Motivational minute…</vt:lpstr>
      <vt:lpstr>transcription</vt:lpstr>
      <vt:lpstr>transcription</vt:lpstr>
      <vt:lpstr>transcription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rna</vt:lpstr>
      <vt:lpstr>rna</vt:lpstr>
      <vt:lpstr>Amino acid codon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  <vt:lpstr>Replication – Transcription – Translation Class Activity</vt:lpstr>
    </vt:vector>
  </TitlesOfParts>
  <Company>USD 229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DNA – RNA – Protein Synthesis</dc:title>
  <dc:creator>Hulse, Andrew C.</dc:creator>
  <cp:lastModifiedBy>Hulse, Andrew C</cp:lastModifiedBy>
  <cp:revision>41</cp:revision>
  <dcterms:created xsi:type="dcterms:W3CDTF">2014-02-11T14:04:07Z</dcterms:created>
  <dcterms:modified xsi:type="dcterms:W3CDTF">2019-02-13T15:14:43Z</dcterms:modified>
</cp:coreProperties>
</file>